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x="18288000" cy="10287000"/>
  <p:notesSz cx="6858000" cy="9144000"/>
  <p:embeddedFontLst>
    <p:embeddedFont>
      <p:font typeface="Helvetica World" charset="1" panose="020B0500040000020004"/>
      <p:regular r:id="rId28"/>
    </p:embeddedFont>
    <p:embeddedFont>
      <p:font typeface="Helvetica World Bold" charset="1" panose="020B0800040000020004"/>
      <p:regular r:id="rId29"/>
    </p:embeddedFont>
    <p:embeddedFont>
      <p:font typeface="Open Sans Bold" charset="1" panose="020B0806030504020204"/>
      <p:regular r:id="rId30"/>
    </p:embeddedFont>
    <p:embeddedFont>
      <p:font typeface="Open Sans" charset="1" panose="020B0606030504020204"/>
      <p:regular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36.jpeg>
</file>

<file path=ppt/media/image37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Relationship Id="rId3" Target="../media/image21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jpeg" Type="http://schemas.openxmlformats.org/officeDocument/2006/relationships/image"/><Relationship Id="rId3" Target="../media/image23.png" Type="http://schemas.openxmlformats.org/officeDocument/2006/relationships/image"/><Relationship Id="rId4" Target="../media/image24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26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7.png" Type="http://schemas.openxmlformats.org/officeDocument/2006/relationships/image"/><Relationship Id="rId3" Target="../media/image28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9.png" Type="http://schemas.openxmlformats.org/officeDocument/2006/relationships/image"/><Relationship Id="rId3" Target="../media/image30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1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2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3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4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5.jpe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6.jpe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7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png" Type="http://schemas.openxmlformats.org/officeDocument/2006/relationships/image"/><Relationship Id="rId4" Target="../media/image7.png" Type="http://schemas.openxmlformats.org/officeDocument/2006/relationships/image"/><Relationship Id="rId5" Target="../media/image8.png" Type="http://schemas.openxmlformats.org/officeDocument/2006/relationships/image"/><Relationship Id="rId6" Target="../media/image9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image11.pn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4.png" Type="http://schemas.openxmlformats.org/officeDocument/2006/relationships/image"/><Relationship Id="rId4" Target="../media/image15.png" Type="http://schemas.openxmlformats.org/officeDocument/2006/relationships/image"/><Relationship Id="rId5" Target="../media/image16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Relationship Id="rId3" Target="../media/image1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-42358"/>
            <a:ext cx="17773650" cy="9815008"/>
            <a:chOff x="0" y="0"/>
            <a:chExt cx="2753603" cy="152060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53603" cy="1520602"/>
            </a:xfrm>
            <a:custGeom>
              <a:avLst/>
              <a:gdLst/>
              <a:ahLst/>
              <a:cxnLst/>
              <a:rect r="r" b="b" t="t" l="l"/>
              <a:pathLst>
                <a:path h="1520602" w="2753603">
                  <a:moveTo>
                    <a:pt x="0" y="0"/>
                  </a:moveTo>
                  <a:lnTo>
                    <a:pt x="2753603" y="0"/>
                  </a:lnTo>
                  <a:lnTo>
                    <a:pt x="2753603" y="1520602"/>
                  </a:lnTo>
                  <a:lnTo>
                    <a:pt x="0" y="1520602"/>
                  </a:lnTo>
                  <a:close/>
                </a:path>
              </a:pathLst>
            </a:custGeom>
            <a:blipFill>
              <a:blip r:embed="rId2"/>
              <a:stretch>
                <a:fillRect l="-631" t="0" r="-10368" b="0"/>
              </a:stretch>
            </a:blipFill>
          </p:spPr>
        </p:sp>
      </p:grpSp>
      <p:sp>
        <p:nvSpPr>
          <p:cNvPr name="AutoShape 4" id="4"/>
          <p:cNvSpPr/>
          <p:nvPr/>
        </p:nvSpPr>
        <p:spPr>
          <a:xfrm>
            <a:off x="10117278" y="5129213"/>
            <a:ext cx="8170722" cy="0"/>
          </a:xfrm>
          <a:prstGeom prst="line">
            <a:avLst/>
          </a:prstGeom>
          <a:ln cap="flat" w="285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8644982" y="2953809"/>
            <a:ext cx="10040128" cy="4350806"/>
          </a:xfrm>
          <a:custGeom>
            <a:avLst/>
            <a:gdLst/>
            <a:ahLst/>
            <a:cxnLst/>
            <a:rect r="r" b="b" t="t" l="l"/>
            <a:pathLst>
              <a:path h="4350806" w="10040128">
                <a:moveTo>
                  <a:pt x="0" y="0"/>
                </a:moveTo>
                <a:lnTo>
                  <a:pt x="10040128" y="0"/>
                </a:lnTo>
                <a:lnTo>
                  <a:pt x="10040128" y="4350807"/>
                </a:lnTo>
                <a:lnTo>
                  <a:pt x="0" y="43508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34821" r="0" b="-949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8886825" y="2890374"/>
            <a:ext cx="9415503" cy="4102928"/>
            <a:chOff x="0" y="0"/>
            <a:chExt cx="2479803" cy="108060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479803" cy="1080607"/>
            </a:xfrm>
            <a:custGeom>
              <a:avLst/>
              <a:gdLst/>
              <a:ahLst/>
              <a:cxnLst/>
              <a:rect r="r" b="b" t="t" l="l"/>
              <a:pathLst>
                <a:path h="1080607" w="2479803">
                  <a:moveTo>
                    <a:pt x="4111" y="0"/>
                  </a:moveTo>
                  <a:lnTo>
                    <a:pt x="2475692" y="0"/>
                  </a:lnTo>
                  <a:cubicBezTo>
                    <a:pt x="2476783" y="0"/>
                    <a:pt x="2477828" y="433"/>
                    <a:pt x="2478599" y="1204"/>
                  </a:cubicBezTo>
                  <a:cubicBezTo>
                    <a:pt x="2479370" y="1975"/>
                    <a:pt x="2479803" y="3021"/>
                    <a:pt x="2479803" y="4111"/>
                  </a:cubicBezTo>
                  <a:lnTo>
                    <a:pt x="2479803" y="1076495"/>
                  </a:lnTo>
                  <a:cubicBezTo>
                    <a:pt x="2479803" y="1077586"/>
                    <a:pt x="2479370" y="1078631"/>
                    <a:pt x="2478599" y="1079402"/>
                  </a:cubicBezTo>
                  <a:cubicBezTo>
                    <a:pt x="2477828" y="1080173"/>
                    <a:pt x="2476783" y="1080607"/>
                    <a:pt x="2475692" y="1080607"/>
                  </a:cubicBezTo>
                  <a:lnTo>
                    <a:pt x="4111" y="1080607"/>
                  </a:lnTo>
                  <a:cubicBezTo>
                    <a:pt x="3021" y="1080607"/>
                    <a:pt x="1975" y="1080173"/>
                    <a:pt x="1204" y="1079402"/>
                  </a:cubicBezTo>
                  <a:cubicBezTo>
                    <a:pt x="433" y="1078631"/>
                    <a:pt x="0" y="1077586"/>
                    <a:pt x="0" y="1076495"/>
                  </a:cubicBezTo>
                  <a:lnTo>
                    <a:pt x="0" y="4111"/>
                  </a:lnTo>
                  <a:cubicBezTo>
                    <a:pt x="0" y="3021"/>
                    <a:pt x="433" y="1975"/>
                    <a:pt x="1204" y="1204"/>
                  </a:cubicBezTo>
                  <a:cubicBezTo>
                    <a:pt x="1975" y="433"/>
                    <a:pt x="3021" y="0"/>
                    <a:pt x="4111" y="0"/>
                  </a:cubicBezTo>
                  <a:close/>
                </a:path>
              </a:pathLst>
            </a:custGeom>
            <a:solidFill>
              <a:srgbClr val="DADFDD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2479803" cy="111870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2263389" y="4903737"/>
            <a:ext cx="2803313" cy="412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4"/>
              </a:lnSpc>
            </a:pPr>
            <a:r>
              <a:rPr lang="en-US" sz="2496" spc="394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06/11/2025</a:t>
            </a:r>
          </a:p>
        </p:txBody>
      </p:sp>
      <p:sp>
        <p:nvSpPr>
          <p:cNvPr name="AutoShape 10" id="10"/>
          <p:cNvSpPr/>
          <p:nvPr/>
        </p:nvSpPr>
        <p:spPr>
          <a:xfrm>
            <a:off x="9144000" y="5114925"/>
            <a:ext cx="3230807" cy="0"/>
          </a:xfrm>
          <a:prstGeom prst="line">
            <a:avLst/>
          </a:prstGeom>
          <a:ln cap="flat" w="285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1" id="11"/>
          <p:cNvSpPr/>
          <p:nvPr/>
        </p:nvSpPr>
        <p:spPr>
          <a:xfrm>
            <a:off x="14872603" y="5129212"/>
            <a:ext cx="3230807" cy="0"/>
          </a:xfrm>
          <a:prstGeom prst="line">
            <a:avLst/>
          </a:prstGeom>
          <a:ln cap="flat" w="285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2" id="12"/>
          <p:cNvGrpSpPr/>
          <p:nvPr/>
        </p:nvGrpSpPr>
        <p:grpSpPr>
          <a:xfrm rot="0">
            <a:off x="16488007" y="-42358"/>
            <a:ext cx="1842351" cy="1842351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21011" y="0"/>
                  </a:moveTo>
                  <a:lnTo>
                    <a:pt x="791789" y="0"/>
                  </a:lnTo>
                  <a:cubicBezTo>
                    <a:pt x="797361" y="0"/>
                    <a:pt x="802706" y="2214"/>
                    <a:pt x="806646" y="6154"/>
                  </a:cubicBezTo>
                  <a:cubicBezTo>
                    <a:pt x="810586" y="10094"/>
                    <a:pt x="812800" y="15439"/>
                    <a:pt x="812800" y="21011"/>
                  </a:cubicBezTo>
                  <a:lnTo>
                    <a:pt x="812800" y="791789"/>
                  </a:lnTo>
                  <a:cubicBezTo>
                    <a:pt x="812800" y="797361"/>
                    <a:pt x="810586" y="802706"/>
                    <a:pt x="806646" y="806646"/>
                  </a:cubicBezTo>
                  <a:cubicBezTo>
                    <a:pt x="802706" y="810586"/>
                    <a:pt x="797361" y="812800"/>
                    <a:pt x="791789" y="812800"/>
                  </a:cubicBezTo>
                  <a:lnTo>
                    <a:pt x="21011" y="812800"/>
                  </a:lnTo>
                  <a:cubicBezTo>
                    <a:pt x="15439" y="812800"/>
                    <a:pt x="10094" y="810586"/>
                    <a:pt x="6154" y="806646"/>
                  </a:cubicBezTo>
                  <a:cubicBezTo>
                    <a:pt x="2214" y="802706"/>
                    <a:pt x="0" y="797361"/>
                    <a:pt x="0" y="791789"/>
                  </a:cubicBezTo>
                  <a:lnTo>
                    <a:pt x="0" y="21011"/>
                  </a:lnTo>
                  <a:cubicBezTo>
                    <a:pt x="0" y="15439"/>
                    <a:pt x="2214" y="10094"/>
                    <a:pt x="6154" y="6154"/>
                  </a:cubicBezTo>
                  <a:cubicBezTo>
                    <a:pt x="10094" y="2214"/>
                    <a:pt x="15439" y="0"/>
                    <a:pt x="21011" y="0"/>
                  </a:cubicBezTo>
                  <a:close/>
                </a:path>
              </a:pathLst>
            </a:custGeom>
            <a:solidFill>
              <a:srgbClr val="2E4033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8957294" y="2761599"/>
            <a:ext cx="9415503" cy="20077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60"/>
              </a:lnSpc>
            </a:pPr>
            <a:r>
              <a:rPr lang="en-US" b="true" sz="5328" spc="-127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HR ANALYTICS – ANALYSE </a:t>
            </a:r>
          </a:p>
          <a:p>
            <a:pPr algn="ctr">
              <a:lnSpc>
                <a:spcPts val="7460"/>
              </a:lnSpc>
            </a:pPr>
            <a:r>
              <a:rPr lang="en-US" b="true" sz="5328" spc="-127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TECH NOVA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479691" y="5778602"/>
            <a:ext cx="8201115" cy="521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34"/>
              </a:lnSpc>
            </a:pPr>
            <a:r>
              <a:rPr lang="en-US" sz="3096" spc="1427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PRÉSENTATION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776533" y="9104841"/>
            <a:ext cx="5944491" cy="4229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62"/>
              </a:lnSpc>
            </a:pPr>
            <a:r>
              <a:rPr lang="en-US" sz="2473" spc="65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Huang Nicolas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1464692" y="9137847"/>
            <a:ext cx="5944491" cy="3899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182"/>
              </a:lnSpc>
            </a:pPr>
            <a:r>
              <a:rPr lang="en-US" sz="2273" spc="291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Developpeur IA OpenClassroom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773650" y="-42358"/>
            <a:ext cx="556708" cy="556708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69533" y="0"/>
                  </a:moveTo>
                  <a:lnTo>
                    <a:pt x="743267" y="0"/>
                  </a:lnTo>
                  <a:cubicBezTo>
                    <a:pt x="761708" y="0"/>
                    <a:pt x="779394" y="7326"/>
                    <a:pt x="792434" y="20366"/>
                  </a:cubicBezTo>
                  <a:cubicBezTo>
                    <a:pt x="805474" y="33406"/>
                    <a:pt x="812800" y="51092"/>
                    <a:pt x="812800" y="69533"/>
                  </a:cubicBezTo>
                  <a:lnTo>
                    <a:pt x="812800" y="743267"/>
                  </a:lnTo>
                  <a:cubicBezTo>
                    <a:pt x="812800" y="761708"/>
                    <a:pt x="805474" y="779394"/>
                    <a:pt x="792434" y="792434"/>
                  </a:cubicBezTo>
                  <a:cubicBezTo>
                    <a:pt x="779394" y="805474"/>
                    <a:pt x="761708" y="812800"/>
                    <a:pt x="743267" y="812800"/>
                  </a:cubicBezTo>
                  <a:lnTo>
                    <a:pt x="69533" y="812800"/>
                  </a:lnTo>
                  <a:cubicBezTo>
                    <a:pt x="51092" y="812800"/>
                    <a:pt x="33406" y="805474"/>
                    <a:pt x="20366" y="792434"/>
                  </a:cubicBezTo>
                  <a:cubicBezTo>
                    <a:pt x="7326" y="779394"/>
                    <a:pt x="0" y="761708"/>
                    <a:pt x="0" y="743267"/>
                  </a:cubicBezTo>
                  <a:lnTo>
                    <a:pt x="0" y="69533"/>
                  </a:lnTo>
                  <a:cubicBezTo>
                    <a:pt x="0" y="51092"/>
                    <a:pt x="7326" y="33406"/>
                    <a:pt x="20366" y="20366"/>
                  </a:cubicBezTo>
                  <a:cubicBezTo>
                    <a:pt x="33406" y="7326"/>
                    <a:pt x="51092" y="0"/>
                    <a:pt x="69533" y="0"/>
                  </a:cubicBezTo>
                  <a:close/>
                </a:path>
              </a:pathLst>
            </a:custGeom>
            <a:solidFill>
              <a:srgbClr val="2E4033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773650" y="9772650"/>
            <a:ext cx="556708" cy="556708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69533" y="0"/>
                  </a:moveTo>
                  <a:lnTo>
                    <a:pt x="743267" y="0"/>
                  </a:lnTo>
                  <a:cubicBezTo>
                    <a:pt x="761708" y="0"/>
                    <a:pt x="779394" y="7326"/>
                    <a:pt x="792434" y="20366"/>
                  </a:cubicBezTo>
                  <a:cubicBezTo>
                    <a:pt x="805474" y="33406"/>
                    <a:pt x="812800" y="51092"/>
                    <a:pt x="812800" y="69533"/>
                  </a:cubicBezTo>
                  <a:lnTo>
                    <a:pt x="812800" y="743267"/>
                  </a:lnTo>
                  <a:cubicBezTo>
                    <a:pt x="812800" y="761708"/>
                    <a:pt x="805474" y="779394"/>
                    <a:pt x="792434" y="792434"/>
                  </a:cubicBezTo>
                  <a:cubicBezTo>
                    <a:pt x="779394" y="805474"/>
                    <a:pt x="761708" y="812800"/>
                    <a:pt x="743267" y="812800"/>
                  </a:cubicBezTo>
                  <a:lnTo>
                    <a:pt x="69533" y="812800"/>
                  </a:lnTo>
                  <a:cubicBezTo>
                    <a:pt x="51092" y="812800"/>
                    <a:pt x="33406" y="805474"/>
                    <a:pt x="20366" y="792434"/>
                  </a:cubicBezTo>
                  <a:cubicBezTo>
                    <a:pt x="7326" y="779394"/>
                    <a:pt x="0" y="761708"/>
                    <a:pt x="0" y="743267"/>
                  </a:cubicBezTo>
                  <a:lnTo>
                    <a:pt x="0" y="69533"/>
                  </a:lnTo>
                  <a:cubicBezTo>
                    <a:pt x="0" y="51092"/>
                    <a:pt x="7326" y="33406"/>
                    <a:pt x="20366" y="20366"/>
                  </a:cubicBezTo>
                  <a:cubicBezTo>
                    <a:pt x="33406" y="7326"/>
                    <a:pt x="51092" y="0"/>
                    <a:pt x="69533" y="0"/>
                  </a:cubicBezTo>
                  <a:close/>
                </a:path>
              </a:pathLst>
            </a:custGeom>
            <a:solidFill>
              <a:srgbClr val="EAEEEC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  <a:r>
                <a:rPr lang="en-US" sz="1900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8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630949" y="235996"/>
            <a:ext cx="4243526" cy="9815008"/>
            <a:chOff x="0" y="0"/>
            <a:chExt cx="1050165" cy="242896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050165" cy="2428966"/>
            </a:xfrm>
            <a:custGeom>
              <a:avLst/>
              <a:gdLst/>
              <a:ahLst/>
              <a:cxnLst/>
              <a:rect r="r" b="b" t="t" l="l"/>
              <a:pathLst>
                <a:path h="2428966" w="1050165">
                  <a:moveTo>
                    <a:pt x="9122" y="0"/>
                  </a:moveTo>
                  <a:lnTo>
                    <a:pt x="1041043" y="0"/>
                  </a:lnTo>
                  <a:cubicBezTo>
                    <a:pt x="1043463" y="0"/>
                    <a:pt x="1045783" y="961"/>
                    <a:pt x="1047494" y="2672"/>
                  </a:cubicBezTo>
                  <a:cubicBezTo>
                    <a:pt x="1049204" y="4382"/>
                    <a:pt x="1050165" y="6703"/>
                    <a:pt x="1050165" y="9122"/>
                  </a:cubicBezTo>
                  <a:lnTo>
                    <a:pt x="1050165" y="2419844"/>
                  </a:lnTo>
                  <a:cubicBezTo>
                    <a:pt x="1050165" y="2424882"/>
                    <a:pt x="1046081" y="2428966"/>
                    <a:pt x="1041043" y="2428966"/>
                  </a:cubicBezTo>
                  <a:lnTo>
                    <a:pt x="9122" y="2428966"/>
                  </a:lnTo>
                  <a:cubicBezTo>
                    <a:pt x="6703" y="2428966"/>
                    <a:pt x="4382" y="2428005"/>
                    <a:pt x="2672" y="2426294"/>
                  </a:cubicBezTo>
                  <a:cubicBezTo>
                    <a:pt x="961" y="2424584"/>
                    <a:pt x="0" y="2422263"/>
                    <a:pt x="0" y="2419844"/>
                  </a:cubicBezTo>
                  <a:lnTo>
                    <a:pt x="0" y="9122"/>
                  </a:lnTo>
                  <a:cubicBezTo>
                    <a:pt x="0" y="6703"/>
                    <a:pt x="961" y="4382"/>
                    <a:pt x="2672" y="2672"/>
                  </a:cubicBezTo>
                  <a:cubicBezTo>
                    <a:pt x="4382" y="961"/>
                    <a:pt x="6703" y="0"/>
                    <a:pt x="9122" y="0"/>
                  </a:cubicBezTo>
                  <a:close/>
                </a:path>
              </a:pathLst>
            </a:custGeom>
            <a:solidFill>
              <a:srgbClr val="EAEEEC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1050165" cy="246706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5488061" y="2097499"/>
            <a:ext cx="8326339" cy="544238"/>
          </a:xfrm>
          <a:custGeom>
            <a:avLst/>
            <a:gdLst/>
            <a:ahLst/>
            <a:cxnLst/>
            <a:rect r="r" b="b" t="t" l="l"/>
            <a:pathLst>
              <a:path h="544238" w="8326339">
                <a:moveTo>
                  <a:pt x="0" y="0"/>
                </a:moveTo>
                <a:lnTo>
                  <a:pt x="8326339" y="0"/>
                </a:lnTo>
                <a:lnTo>
                  <a:pt x="8326339" y="544238"/>
                </a:lnTo>
                <a:lnTo>
                  <a:pt x="0" y="54423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696" r="0" b="-5696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5455233" y="4681638"/>
            <a:ext cx="6709402" cy="1806868"/>
          </a:xfrm>
          <a:custGeom>
            <a:avLst/>
            <a:gdLst/>
            <a:ahLst/>
            <a:cxnLst/>
            <a:rect r="r" b="b" t="t" l="l"/>
            <a:pathLst>
              <a:path h="1806868" w="6709402">
                <a:moveTo>
                  <a:pt x="0" y="0"/>
                </a:moveTo>
                <a:lnTo>
                  <a:pt x="6709401" y="0"/>
                </a:lnTo>
                <a:lnTo>
                  <a:pt x="6709401" y="1806867"/>
                </a:lnTo>
                <a:lnTo>
                  <a:pt x="0" y="180686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2182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353846" y="-104041"/>
            <a:ext cx="11662424" cy="13903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17"/>
              </a:lnSpc>
            </a:pPr>
            <a:r>
              <a:rPr lang="en-US" sz="7512" spc="-247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Prétraitement des données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455233" y="1133897"/>
            <a:ext cx="10787984" cy="3962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60"/>
              </a:lnSpc>
            </a:pPr>
            <a:r>
              <a:rPr lang="en-US" sz="24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PRÉTRAITEMENT DES DONNÉES ET GESTION DES CATÉGORIES RARES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488061" y="6781760"/>
            <a:ext cx="9629480" cy="30780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08297" indent="-154148" lvl="1">
              <a:lnSpc>
                <a:spcPts val="1999"/>
              </a:lnSpc>
              <a:buFont typeface="Arial"/>
              <a:buChar char="•"/>
            </a:pPr>
            <a:r>
              <a:rPr lang="en-US" b="true" sz="1427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La pipeline sépare d’abord les colonnes numériques et catégorielles</a:t>
            </a:r>
          </a:p>
          <a:p>
            <a:pPr algn="l">
              <a:lnSpc>
                <a:spcPts val="1999"/>
              </a:lnSpc>
            </a:pPr>
          </a:p>
          <a:p>
            <a:pPr algn="l" marL="308297" indent="-154148" lvl="1">
              <a:lnSpc>
                <a:spcPts val="1999"/>
              </a:lnSpc>
              <a:buFont typeface="Arial"/>
              <a:buChar char="•"/>
            </a:pPr>
            <a:r>
              <a:rPr lang="en-US" b="true" sz="1427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Les numériques sont normalisées pour que toutes les variables soient sur la même échelle</a:t>
            </a:r>
          </a:p>
          <a:p>
            <a:pPr algn="l">
              <a:lnSpc>
                <a:spcPts val="1999"/>
              </a:lnSpc>
            </a:pPr>
          </a:p>
          <a:p>
            <a:pPr algn="l" marL="308297" indent="-154148" lvl="1">
              <a:lnSpc>
                <a:spcPts val="1999"/>
              </a:lnSpc>
              <a:buFont typeface="Arial"/>
              <a:buChar char="•"/>
            </a:pPr>
            <a:r>
              <a:rPr lang="en-US" b="true" sz="1427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Les catégorielles passent par deux étapes :</a:t>
            </a:r>
          </a:p>
          <a:p>
            <a:pPr algn="l">
              <a:lnSpc>
                <a:spcPts val="1999"/>
              </a:lnSpc>
            </a:pPr>
          </a:p>
          <a:p>
            <a:pPr algn="l" marL="308297" indent="-154148" lvl="1">
              <a:lnSpc>
                <a:spcPts val="1999"/>
              </a:lnSpc>
              <a:buAutoNum type="arabicPeriod" startAt="1"/>
            </a:pPr>
            <a:r>
              <a:rPr lang="en-US" b="true" sz="1427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Regroupement des catégories rares en 'autre' pour éviter des colonnes très peu représentées</a:t>
            </a:r>
          </a:p>
          <a:p>
            <a:pPr algn="l">
              <a:lnSpc>
                <a:spcPts val="1999"/>
              </a:lnSpc>
            </a:pPr>
          </a:p>
          <a:p>
            <a:pPr algn="l" marL="308297" indent="-154148" lvl="1">
              <a:lnSpc>
                <a:spcPts val="1999"/>
              </a:lnSpc>
              <a:buAutoNum type="arabicPeriod" startAt="1"/>
            </a:pPr>
            <a:r>
              <a:rPr lang="en-US" b="true" sz="1427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Encodage OneHot pour transformer les catégories en variables binaires exploitables par les modèles ML</a:t>
            </a:r>
          </a:p>
          <a:p>
            <a:pPr algn="l">
              <a:lnSpc>
                <a:spcPts val="1999"/>
              </a:lnSpc>
            </a:pPr>
          </a:p>
          <a:p>
            <a:pPr algn="l" marL="308297" indent="-154148" lvl="1">
              <a:lnSpc>
                <a:spcPts val="1999"/>
              </a:lnSpc>
              <a:buFont typeface="Arial"/>
              <a:buChar char="•"/>
            </a:pPr>
            <a:r>
              <a:rPr lang="en-US" b="true" sz="1427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Le résultat est un jeu de données prêt pour l’apprentissage machine</a:t>
            </a:r>
          </a:p>
          <a:p>
            <a:pPr algn="l">
              <a:lnSpc>
                <a:spcPts val="1999"/>
              </a:lnSpc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1127289" y="207421"/>
            <a:ext cx="3007816" cy="9764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49"/>
              </a:lnSpc>
              <a:spcBef>
                <a:spcPct val="0"/>
              </a:spcBef>
            </a:pPr>
            <a:r>
              <a:rPr lang="en-US" sz="1463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        ┌─────────────┐</a:t>
            </a:r>
          </a:p>
          <a:p>
            <a:pPr algn="ctr">
              <a:lnSpc>
                <a:spcPts val="2049"/>
              </a:lnSpc>
              <a:spcBef>
                <a:spcPct val="0"/>
              </a:spcBef>
            </a:pPr>
            <a:r>
              <a:rPr lang="en-US" sz="1463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        │  X_train    │</a:t>
            </a:r>
          </a:p>
          <a:p>
            <a:pPr algn="ctr">
              <a:lnSpc>
                <a:spcPts val="2049"/>
              </a:lnSpc>
              <a:spcBef>
                <a:spcPct val="0"/>
              </a:spcBef>
            </a:pPr>
            <a:r>
              <a:rPr lang="en-US" sz="1463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        │  X_test     │</a:t>
            </a:r>
          </a:p>
          <a:p>
            <a:pPr algn="ctr">
              <a:lnSpc>
                <a:spcPts val="2049"/>
              </a:lnSpc>
              <a:spcBef>
                <a:spcPct val="0"/>
              </a:spcBef>
            </a:pPr>
            <a:r>
              <a:rPr lang="en-US" sz="1463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        └─────┬───────┘</a:t>
            </a:r>
          </a:p>
          <a:p>
            <a:pPr algn="ctr">
              <a:lnSpc>
                <a:spcPts val="2049"/>
              </a:lnSpc>
              <a:spcBef>
                <a:spcPct val="0"/>
              </a:spcBef>
            </a:pPr>
            <a:r>
              <a:rPr lang="en-US" sz="1463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              │</a:t>
            </a:r>
          </a:p>
          <a:p>
            <a:pPr algn="ctr">
              <a:lnSpc>
                <a:spcPts val="2049"/>
              </a:lnSpc>
              <a:spcBef>
                <a:spcPct val="0"/>
              </a:spcBef>
            </a:pPr>
            <a:r>
              <a:rPr lang="en-US" sz="1463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      ┌───────▼────────┐</a:t>
            </a:r>
          </a:p>
          <a:p>
            <a:pPr algn="ctr">
              <a:lnSpc>
                <a:spcPts val="2049"/>
              </a:lnSpc>
              <a:spcBef>
                <a:spcPct val="0"/>
              </a:spcBef>
            </a:pPr>
            <a:r>
              <a:rPr lang="en-US" sz="1463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      │ Séparation des │</a:t>
            </a:r>
          </a:p>
          <a:p>
            <a:pPr algn="ctr">
              <a:lnSpc>
                <a:spcPts val="2049"/>
              </a:lnSpc>
              <a:spcBef>
                <a:spcPct val="0"/>
              </a:spcBef>
            </a:pPr>
            <a:r>
              <a:rPr lang="en-US" sz="1463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      │ colonnes       │</a:t>
            </a:r>
          </a:p>
          <a:p>
            <a:pPr algn="ctr">
              <a:lnSpc>
                <a:spcPts val="2049"/>
              </a:lnSpc>
              <a:spcBef>
                <a:spcPct val="0"/>
              </a:spcBef>
            </a:pPr>
            <a:r>
              <a:rPr lang="en-US" sz="1463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      │ numériques &amp;   │</a:t>
            </a:r>
          </a:p>
          <a:p>
            <a:pPr algn="ctr">
              <a:lnSpc>
                <a:spcPts val="2049"/>
              </a:lnSpc>
              <a:spcBef>
                <a:spcPct val="0"/>
              </a:spcBef>
            </a:pPr>
            <a:r>
              <a:rPr lang="en-US" sz="1463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      │ catégorielles  │</a:t>
            </a:r>
          </a:p>
          <a:p>
            <a:pPr algn="ctr">
              <a:lnSpc>
                <a:spcPts val="2049"/>
              </a:lnSpc>
              <a:spcBef>
                <a:spcPct val="0"/>
              </a:spcBef>
            </a:pPr>
            <a:r>
              <a:rPr lang="en-US" sz="1463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      └───────┬────────┘</a:t>
            </a:r>
          </a:p>
          <a:p>
            <a:pPr algn="ctr">
              <a:lnSpc>
                <a:spcPts val="2049"/>
              </a:lnSpc>
              <a:spcBef>
                <a:spcPct val="0"/>
              </a:spcBef>
            </a:pPr>
            <a:r>
              <a:rPr lang="en-US" sz="1463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              │</a:t>
            </a:r>
          </a:p>
          <a:p>
            <a:pPr algn="ctr">
              <a:lnSpc>
                <a:spcPts val="2049"/>
              </a:lnSpc>
              <a:spcBef>
                <a:spcPct val="0"/>
              </a:spcBef>
            </a:pPr>
            <a:r>
              <a:rPr lang="en-US" sz="1463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  ┌───────────▼────────────┐</a:t>
            </a:r>
          </a:p>
          <a:p>
            <a:pPr algn="ctr">
              <a:lnSpc>
                <a:spcPts val="2049"/>
              </a:lnSpc>
              <a:spcBef>
                <a:spcPct val="0"/>
              </a:spcBef>
            </a:pPr>
            <a:r>
              <a:rPr lang="en-US" sz="1463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  │ Colonnes numériques    │</a:t>
            </a:r>
          </a:p>
          <a:p>
            <a:pPr algn="ctr">
              <a:lnSpc>
                <a:spcPts val="2049"/>
              </a:lnSpc>
              <a:spcBef>
                <a:spcPct val="0"/>
              </a:spcBef>
            </a:pPr>
            <a:r>
              <a:rPr lang="en-US" sz="1463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  │ StandardScaler         │</a:t>
            </a:r>
          </a:p>
          <a:p>
            <a:pPr algn="ctr">
              <a:lnSpc>
                <a:spcPts val="2049"/>
              </a:lnSpc>
              <a:spcBef>
                <a:spcPct val="0"/>
              </a:spcBef>
            </a:pPr>
            <a:r>
              <a:rPr lang="en-US" sz="1463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  │ → Normalisation        │</a:t>
            </a:r>
          </a:p>
          <a:p>
            <a:pPr algn="ctr">
              <a:lnSpc>
                <a:spcPts val="2049"/>
              </a:lnSpc>
              <a:spcBef>
                <a:spcPct val="0"/>
              </a:spcBef>
            </a:pPr>
            <a:r>
              <a:rPr lang="en-US" sz="1463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  │   (moyenne=0, std=1)  │</a:t>
            </a:r>
          </a:p>
          <a:p>
            <a:pPr algn="ctr">
              <a:lnSpc>
                <a:spcPts val="2049"/>
              </a:lnSpc>
              <a:spcBef>
                <a:spcPct val="0"/>
              </a:spcBef>
            </a:pPr>
            <a:r>
              <a:rPr lang="en-US" sz="1463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  └───────────┬────────────┘</a:t>
            </a:r>
          </a:p>
          <a:p>
            <a:pPr algn="ctr">
              <a:lnSpc>
                <a:spcPts val="2049"/>
              </a:lnSpc>
              <a:spcBef>
                <a:spcPct val="0"/>
              </a:spcBef>
            </a:pPr>
            <a:r>
              <a:rPr lang="en-US" sz="1463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              │</a:t>
            </a:r>
          </a:p>
          <a:p>
            <a:pPr algn="ctr">
              <a:lnSpc>
                <a:spcPts val="2049"/>
              </a:lnSpc>
              <a:spcBef>
                <a:spcPct val="0"/>
              </a:spcBef>
            </a:pPr>
            <a:r>
              <a:rPr lang="en-US" sz="1463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  ┌───────────▼────────────┐</a:t>
            </a:r>
          </a:p>
          <a:p>
            <a:pPr algn="ctr">
              <a:lnSpc>
                <a:spcPts val="2049"/>
              </a:lnSpc>
              <a:spcBef>
                <a:spcPct val="0"/>
              </a:spcBef>
            </a:pPr>
            <a:r>
              <a:rPr lang="en-US" sz="1463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  │ Colonnes catégorielles │</a:t>
            </a:r>
          </a:p>
          <a:p>
            <a:pPr algn="ctr">
              <a:lnSpc>
                <a:spcPts val="2049"/>
              </a:lnSpc>
              <a:spcBef>
                <a:spcPct val="0"/>
              </a:spcBef>
            </a:pPr>
            <a:r>
              <a:rPr lang="en-US" sz="1463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  │ RareCategoryEncoder    │</a:t>
            </a:r>
          </a:p>
          <a:p>
            <a:pPr algn="ctr">
              <a:lnSpc>
                <a:spcPts val="2049"/>
              </a:lnSpc>
              <a:spcBef>
                <a:spcPct val="0"/>
              </a:spcBef>
            </a:pPr>
            <a:r>
              <a:rPr lang="en-US" sz="1463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  │ → regroupe catégories │</a:t>
            </a:r>
          </a:p>
          <a:p>
            <a:pPr algn="ctr">
              <a:lnSpc>
                <a:spcPts val="2049"/>
              </a:lnSpc>
              <a:spcBef>
                <a:spcPct val="0"/>
              </a:spcBef>
            </a:pPr>
            <a:r>
              <a:rPr lang="en-US" sz="1463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  │   rares en 'autre'    │</a:t>
            </a:r>
          </a:p>
          <a:p>
            <a:pPr algn="ctr">
              <a:lnSpc>
                <a:spcPts val="2049"/>
              </a:lnSpc>
              <a:spcBef>
                <a:spcPct val="0"/>
              </a:spcBef>
            </a:pPr>
            <a:r>
              <a:rPr lang="en-US" sz="1463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  └───────────┬────────────┘</a:t>
            </a:r>
          </a:p>
          <a:p>
            <a:pPr algn="ctr">
              <a:lnSpc>
                <a:spcPts val="2049"/>
              </a:lnSpc>
              <a:spcBef>
                <a:spcPct val="0"/>
              </a:spcBef>
            </a:pPr>
            <a:r>
              <a:rPr lang="en-US" sz="1463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              │</a:t>
            </a:r>
          </a:p>
          <a:p>
            <a:pPr algn="ctr">
              <a:lnSpc>
                <a:spcPts val="2049"/>
              </a:lnSpc>
              <a:spcBef>
                <a:spcPct val="0"/>
              </a:spcBef>
            </a:pPr>
            <a:r>
              <a:rPr lang="en-US" sz="1463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  ┌───────────▼────────────┐</a:t>
            </a:r>
          </a:p>
          <a:p>
            <a:pPr algn="ctr">
              <a:lnSpc>
                <a:spcPts val="2049"/>
              </a:lnSpc>
              <a:spcBef>
                <a:spcPct val="0"/>
              </a:spcBef>
            </a:pPr>
            <a:r>
              <a:rPr lang="en-US" sz="1463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  │ OneHotEncoder          │</a:t>
            </a:r>
          </a:p>
          <a:p>
            <a:pPr algn="ctr">
              <a:lnSpc>
                <a:spcPts val="2049"/>
              </a:lnSpc>
              <a:spcBef>
                <a:spcPct val="0"/>
              </a:spcBef>
            </a:pPr>
            <a:r>
              <a:rPr lang="en-US" sz="1463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  │ → Encodage binaire     │</a:t>
            </a:r>
          </a:p>
          <a:p>
            <a:pPr algn="ctr">
              <a:lnSpc>
                <a:spcPts val="2049"/>
              </a:lnSpc>
              <a:spcBef>
                <a:spcPct val="0"/>
              </a:spcBef>
            </a:pPr>
            <a:r>
              <a:rPr lang="en-US" sz="1463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  │   pour chaque catégorie│</a:t>
            </a:r>
          </a:p>
          <a:p>
            <a:pPr algn="ctr">
              <a:lnSpc>
                <a:spcPts val="2049"/>
              </a:lnSpc>
              <a:spcBef>
                <a:spcPct val="0"/>
              </a:spcBef>
            </a:pPr>
            <a:r>
              <a:rPr lang="en-US" sz="1463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  └───────────┬────────────┘</a:t>
            </a:r>
          </a:p>
          <a:p>
            <a:pPr algn="ctr">
              <a:lnSpc>
                <a:spcPts val="2049"/>
              </a:lnSpc>
              <a:spcBef>
                <a:spcPct val="0"/>
              </a:spcBef>
            </a:pPr>
            <a:r>
              <a:rPr lang="en-US" sz="1463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              │</a:t>
            </a:r>
          </a:p>
          <a:p>
            <a:pPr algn="ctr">
              <a:lnSpc>
                <a:spcPts val="2049"/>
              </a:lnSpc>
              <a:spcBef>
                <a:spcPct val="0"/>
              </a:spcBef>
            </a:pPr>
            <a:r>
              <a:rPr lang="en-US" sz="1463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        ┌─────▼───────┐</a:t>
            </a:r>
          </a:p>
          <a:p>
            <a:pPr algn="ctr">
              <a:lnSpc>
                <a:spcPts val="2049"/>
              </a:lnSpc>
              <a:spcBef>
                <a:spcPct val="0"/>
              </a:spcBef>
            </a:pPr>
            <a:r>
              <a:rPr lang="en-US" sz="1463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        │ X_train_pre  │</a:t>
            </a:r>
          </a:p>
          <a:p>
            <a:pPr algn="ctr">
              <a:lnSpc>
                <a:spcPts val="2049"/>
              </a:lnSpc>
              <a:spcBef>
                <a:spcPct val="0"/>
              </a:spcBef>
            </a:pPr>
            <a:r>
              <a:rPr lang="en-US" sz="1463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        │ X_test_pre   │</a:t>
            </a:r>
          </a:p>
          <a:p>
            <a:pPr algn="ctr">
              <a:lnSpc>
                <a:spcPts val="2049"/>
              </a:lnSpc>
              <a:spcBef>
                <a:spcPct val="0"/>
              </a:spcBef>
            </a:pPr>
            <a:r>
              <a:rPr lang="en-US" sz="1463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        │ (prêt pour  │</a:t>
            </a:r>
          </a:p>
          <a:p>
            <a:pPr algn="ctr">
              <a:lnSpc>
                <a:spcPts val="2049"/>
              </a:lnSpc>
              <a:spcBef>
                <a:spcPct val="0"/>
              </a:spcBef>
            </a:pPr>
            <a:r>
              <a:rPr lang="en-US" sz="1463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        │ l’entrainement) │</a:t>
            </a:r>
          </a:p>
          <a:p>
            <a:pPr algn="ctr">
              <a:lnSpc>
                <a:spcPts val="2049"/>
              </a:lnSpc>
              <a:spcBef>
                <a:spcPct val="0"/>
              </a:spcBef>
            </a:pPr>
            <a:r>
              <a:rPr lang="en-US" sz="1463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        └─────────────┘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5353846" y="1673010"/>
            <a:ext cx="6289658" cy="3397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17" indent="-215908" lvl="1">
              <a:lnSpc>
                <a:spcPts val="2800"/>
              </a:lnSpc>
              <a:buAutoNum type="arabicPeriod" startAt="1"/>
            </a:pPr>
            <a:r>
              <a:rPr lang="en-US" sz="20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ENCODAGE DES CATÉGORIES RARES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5488061" y="4192743"/>
            <a:ext cx="6289658" cy="3562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2. PIPELINE DE PRÉTRAITEMENT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5488061" y="2784612"/>
            <a:ext cx="8326339" cy="14462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96703" indent="-148352" lvl="1">
              <a:lnSpc>
                <a:spcPts val="1923"/>
              </a:lnSpc>
              <a:buFont typeface="Arial"/>
              <a:buChar char="•"/>
            </a:pPr>
            <a:r>
              <a:rPr lang="en-US" sz="1374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Crée un encodeur personnalisé qui regroupe les catégories peu fréquentes en une catégorie 'autre'.</a:t>
            </a:r>
          </a:p>
          <a:p>
            <a:pPr algn="l" marL="296703" indent="-148352" lvl="1">
              <a:lnSpc>
                <a:spcPts val="1923"/>
              </a:lnSpc>
              <a:buFont typeface="Arial"/>
              <a:buChar char="•"/>
            </a:pPr>
            <a:r>
              <a:rPr lang="en-US" sz="1374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min_freq=0.01 → toutes les catégories représentant moins de 1 % des observations seront regroupées.</a:t>
            </a:r>
          </a:p>
          <a:p>
            <a:pPr algn="l">
              <a:lnSpc>
                <a:spcPts val="1923"/>
              </a:lnSpc>
            </a:pPr>
            <a:r>
              <a:rPr lang="en-US" sz="1374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Fonctionnement :</a:t>
            </a:r>
          </a:p>
          <a:p>
            <a:pPr algn="l" marL="296703" indent="-148352" lvl="1">
              <a:lnSpc>
                <a:spcPts val="1923"/>
              </a:lnSpc>
              <a:buAutoNum type="arabicPeriod" startAt="1"/>
            </a:pPr>
            <a:r>
              <a:rPr lang="en-US" sz="1374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fit → Identifie les catégories fréquentes pour chaque colonne.</a:t>
            </a:r>
          </a:p>
          <a:p>
            <a:pPr algn="l" marL="296703" indent="-148352" lvl="1">
              <a:lnSpc>
                <a:spcPts val="1923"/>
              </a:lnSpc>
              <a:buAutoNum type="arabicPeriod" startAt="1"/>
            </a:pPr>
            <a:r>
              <a:rPr lang="en-US" sz="1374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transform → Remplace les catégories rares par 'autre'.</a:t>
            </a:r>
          </a:p>
          <a:p>
            <a:pPr algn="l">
              <a:lnSpc>
                <a:spcPts val="1923"/>
              </a:lnSpc>
            </a:pPr>
          </a:p>
        </p:txBody>
      </p:sp>
      <p:sp>
        <p:nvSpPr>
          <p:cNvPr name="TextBox 20" id="20"/>
          <p:cNvSpPr txBox="true"/>
          <p:nvPr/>
        </p:nvSpPr>
        <p:spPr>
          <a:xfrm rot="0">
            <a:off x="12285836" y="4208664"/>
            <a:ext cx="5887370" cy="2422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96703" indent="-148352" lvl="1">
              <a:lnSpc>
                <a:spcPts val="1923"/>
              </a:lnSpc>
              <a:buFont typeface="Arial"/>
              <a:buChar char="•"/>
            </a:pPr>
            <a:r>
              <a:rPr lang="en-US" b="true" sz="137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Colonnes numériques (numeric_features) :</a:t>
            </a:r>
          </a:p>
          <a:p>
            <a:pPr algn="l" marL="296703" indent="-148352" lvl="1">
              <a:lnSpc>
                <a:spcPts val="1923"/>
              </a:lnSpc>
              <a:buFont typeface="Arial"/>
              <a:buChar char="•"/>
            </a:pPr>
            <a:r>
              <a:rPr lang="en-US" sz="1374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Standardisation avec StandardScaler → moyenne = 0, écart-type = 1.</a:t>
            </a:r>
          </a:p>
          <a:p>
            <a:pPr algn="l">
              <a:lnSpc>
                <a:spcPts val="1923"/>
              </a:lnSpc>
            </a:pPr>
          </a:p>
          <a:p>
            <a:pPr algn="l" marL="296703" indent="-148352" lvl="1">
              <a:lnSpc>
                <a:spcPts val="1923"/>
              </a:lnSpc>
              <a:buFont typeface="Arial"/>
              <a:buChar char="•"/>
            </a:pPr>
            <a:r>
              <a:rPr lang="en-US" b="true" sz="137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Colonnes catégorielles (categorical_features) :</a:t>
            </a:r>
          </a:p>
          <a:p>
            <a:pPr algn="l">
              <a:lnSpc>
                <a:spcPts val="1923"/>
              </a:lnSpc>
            </a:pPr>
          </a:p>
          <a:p>
            <a:pPr algn="l" marL="296703" indent="-148352" lvl="1">
              <a:lnSpc>
                <a:spcPts val="1923"/>
              </a:lnSpc>
              <a:buFont typeface="Arial"/>
              <a:buChar char="•"/>
            </a:pPr>
            <a:r>
              <a:rPr lang="en-US" sz="1374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Étape 1 : Regroupement des catégories rares (RareCategoryEncoder).</a:t>
            </a:r>
          </a:p>
          <a:p>
            <a:pPr algn="l" marL="296703" indent="-148352" lvl="1">
              <a:lnSpc>
                <a:spcPts val="1923"/>
              </a:lnSpc>
              <a:buFont typeface="Arial"/>
              <a:buChar char="•"/>
            </a:pPr>
            <a:r>
              <a:rPr lang="en-US" sz="1374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Étap</a:t>
            </a:r>
            <a:r>
              <a:rPr lang="en-US" sz="1374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 2 : Encodage en variables binaires (OneHotEncoder) pour rendre les données compatibles avec les modèles ML.</a:t>
            </a:r>
          </a:p>
          <a:p>
            <a:pPr algn="l">
              <a:lnSpc>
                <a:spcPts val="1923"/>
              </a:lnSpc>
            </a:pPr>
          </a:p>
          <a:p>
            <a:pPr algn="l">
              <a:lnSpc>
                <a:spcPts val="1923"/>
              </a:lnSpc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14350" y="514350"/>
            <a:ext cx="3580551" cy="9258300"/>
            <a:chOff x="0" y="0"/>
            <a:chExt cx="554721" cy="1434353"/>
          </a:xfrm>
        </p:grpSpPr>
        <p:sp>
          <p:nvSpPr>
            <p:cNvPr name="Freeform 3" id="3"/>
            <p:cNvSpPr/>
            <p:nvPr/>
          </p:nvSpPr>
          <p:spPr>
            <a:xfrm flipH="true" flipV="false" rot="0">
              <a:off x="0" y="0"/>
              <a:ext cx="554721" cy="1434353"/>
            </a:xfrm>
            <a:custGeom>
              <a:avLst/>
              <a:gdLst/>
              <a:ahLst/>
              <a:cxnLst/>
              <a:rect r="r" b="b" t="t" l="l"/>
              <a:pathLst>
                <a:path h="1434353" w="554721">
                  <a:moveTo>
                    <a:pt x="554721" y="0"/>
                  </a:moveTo>
                  <a:lnTo>
                    <a:pt x="0" y="0"/>
                  </a:lnTo>
                  <a:lnTo>
                    <a:pt x="0" y="1434353"/>
                  </a:lnTo>
                  <a:lnTo>
                    <a:pt x="554721" y="1434353"/>
                  </a:lnTo>
                  <a:close/>
                </a:path>
              </a:pathLst>
            </a:custGeom>
            <a:blipFill>
              <a:blip r:embed="rId2"/>
              <a:stretch>
                <a:fillRect l="-36136" t="0" r="-36136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17773650" y="-42358"/>
            <a:ext cx="556708" cy="556708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69533" y="0"/>
                  </a:moveTo>
                  <a:lnTo>
                    <a:pt x="743267" y="0"/>
                  </a:lnTo>
                  <a:cubicBezTo>
                    <a:pt x="761708" y="0"/>
                    <a:pt x="779394" y="7326"/>
                    <a:pt x="792434" y="20366"/>
                  </a:cubicBezTo>
                  <a:cubicBezTo>
                    <a:pt x="805474" y="33406"/>
                    <a:pt x="812800" y="51092"/>
                    <a:pt x="812800" y="69533"/>
                  </a:cubicBezTo>
                  <a:lnTo>
                    <a:pt x="812800" y="743267"/>
                  </a:lnTo>
                  <a:cubicBezTo>
                    <a:pt x="812800" y="761708"/>
                    <a:pt x="805474" y="779394"/>
                    <a:pt x="792434" y="792434"/>
                  </a:cubicBezTo>
                  <a:cubicBezTo>
                    <a:pt x="779394" y="805474"/>
                    <a:pt x="761708" y="812800"/>
                    <a:pt x="743267" y="812800"/>
                  </a:cubicBezTo>
                  <a:lnTo>
                    <a:pt x="69533" y="812800"/>
                  </a:lnTo>
                  <a:cubicBezTo>
                    <a:pt x="51092" y="812800"/>
                    <a:pt x="33406" y="805474"/>
                    <a:pt x="20366" y="792434"/>
                  </a:cubicBezTo>
                  <a:cubicBezTo>
                    <a:pt x="7326" y="779394"/>
                    <a:pt x="0" y="761708"/>
                    <a:pt x="0" y="743267"/>
                  </a:cubicBezTo>
                  <a:lnTo>
                    <a:pt x="0" y="69533"/>
                  </a:lnTo>
                  <a:cubicBezTo>
                    <a:pt x="0" y="51092"/>
                    <a:pt x="7326" y="33406"/>
                    <a:pt x="20366" y="20366"/>
                  </a:cubicBezTo>
                  <a:cubicBezTo>
                    <a:pt x="33406" y="7326"/>
                    <a:pt x="51092" y="0"/>
                    <a:pt x="69533" y="0"/>
                  </a:cubicBezTo>
                  <a:close/>
                </a:path>
              </a:pathLst>
            </a:custGeom>
            <a:solidFill>
              <a:srgbClr val="2E4033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7773650" y="9772650"/>
            <a:ext cx="556708" cy="556708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69533" y="0"/>
                  </a:moveTo>
                  <a:lnTo>
                    <a:pt x="743267" y="0"/>
                  </a:lnTo>
                  <a:cubicBezTo>
                    <a:pt x="761708" y="0"/>
                    <a:pt x="779394" y="7326"/>
                    <a:pt x="792434" y="20366"/>
                  </a:cubicBezTo>
                  <a:cubicBezTo>
                    <a:pt x="805474" y="33406"/>
                    <a:pt x="812800" y="51092"/>
                    <a:pt x="812800" y="69533"/>
                  </a:cubicBezTo>
                  <a:lnTo>
                    <a:pt x="812800" y="743267"/>
                  </a:lnTo>
                  <a:cubicBezTo>
                    <a:pt x="812800" y="761708"/>
                    <a:pt x="805474" y="779394"/>
                    <a:pt x="792434" y="792434"/>
                  </a:cubicBezTo>
                  <a:cubicBezTo>
                    <a:pt x="779394" y="805474"/>
                    <a:pt x="761708" y="812800"/>
                    <a:pt x="743267" y="812800"/>
                  </a:cubicBezTo>
                  <a:lnTo>
                    <a:pt x="69533" y="812800"/>
                  </a:lnTo>
                  <a:cubicBezTo>
                    <a:pt x="51092" y="812800"/>
                    <a:pt x="33406" y="805474"/>
                    <a:pt x="20366" y="792434"/>
                  </a:cubicBezTo>
                  <a:cubicBezTo>
                    <a:pt x="7326" y="779394"/>
                    <a:pt x="0" y="761708"/>
                    <a:pt x="0" y="743267"/>
                  </a:cubicBezTo>
                  <a:lnTo>
                    <a:pt x="0" y="69533"/>
                  </a:lnTo>
                  <a:cubicBezTo>
                    <a:pt x="0" y="51092"/>
                    <a:pt x="7326" y="33406"/>
                    <a:pt x="20366" y="20366"/>
                  </a:cubicBezTo>
                  <a:cubicBezTo>
                    <a:pt x="33406" y="7326"/>
                    <a:pt x="51092" y="0"/>
                    <a:pt x="69533" y="0"/>
                  </a:cubicBezTo>
                  <a:close/>
                </a:path>
              </a:pathLst>
            </a:custGeom>
            <a:solidFill>
              <a:srgbClr val="EAEEEC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  <a:r>
                <a:rPr lang="en-US" sz="1900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9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3911946" y="1057214"/>
            <a:ext cx="3347354" cy="8201086"/>
            <a:chOff x="0" y="0"/>
            <a:chExt cx="828385" cy="2029561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28385" cy="2029561"/>
            </a:xfrm>
            <a:custGeom>
              <a:avLst/>
              <a:gdLst/>
              <a:ahLst/>
              <a:cxnLst/>
              <a:rect r="r" b="b" t="t" l="l"/>
              <a:pathLst>
                <a:path h="2029561" w="828385">
                  <a:moveTo>
                    <a:pt x="11564" y="0"/>
                  </a:moveTo>
                  <a:lnTo>
                    <a:pt x="816821" y="0"/>
                  </a:lnTo>
                  <a:cubicBezTo>
                    <a:pt x="823208" y="0"/>
                    <a:pt x="828385" y="5177"/>
                    <a:pt x="828385" y="11564"/>
                  </a:cubicBezTo>
                  <a:lnTo>
                    <a:pt x="828385" y="2017997"/>
                  </a:lnTo>
                  <a:cubicBezTo>
                    <a:pt x="828385" y="2021064"/>
                    <a:pt x="827167" y="2024005"/>
                    <a:pt x="824998" y="2026174"/>
                  </a:cubicBezTo>
                  <a:cubicBezTo>
                    <a:pt x="822830" y="2028343"/>
                    <a:pt x="819888" y="2029561"/>
                    <a:pt x="816821" y="2029561"/>
                  </a:cubicBezTo>
                  <a:lnTo>
                    <a:pt x="11564" y="2029561"/>
                  </a:lnTo>
                  <a:cubicBezTo>
                    <a:pt x="5177" y="2029561"/>
                    <a:pt x="0" y="2024384"/>
                    <a:pt x="0" y="2017997"/>
                  </a:cubicBezTo>
                  <a:lnTo>
                    <a:pt x="0" y="11564"/>
                  </a:lnTo>
                  <a:cubicBezTo>
                    <a:pt x="0" y="8497"/>
                    <a:pt x="1218" y="5556"/>
                    <a:pt x="3387" y="3387"/>
                  </a:cubicBezTo>
                  <a:cubicBezTo>
                    <a:pt x="5556" y="1218"/>
                    <a:pt x="8497" y="0"/>
                    <a:pt x="11564" y="0"/>
                  </a:cubicBezTo>
                  <a:close/>
                </a:path>
              </a:pathLst>
            </a:custGeom>
            <a:solidFill>
              <a:srgbClr val="EAEEEC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828385" cy="206766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4599542" y="6375064"/>
            <a:ext cx="8854968" cy="1072064"/>
          </a:xfrm>
          <a:custGeom>
            <a:avLst/>
            <a:gdLst/>
            <a:ahLst/>
            <a:cxnLst/>
            <a:rect r="r" b="b" t="t" l="l"/>
            <a:pathLst>
              <a:path h="1072064" w="8854968">
                <a:moveTo>
                  <a:pt x="0" y="0"/>
                </a:moveTo>
                <a:lnTo>
                  <a:pt x="8854968" y="0"/>
                </a:lnTo>
                <a:lnTo>
                  <a:pt x="8854968" y="1072064"/>
                </a:lnTo>
                <a:lnTo>
                  <a:pt x="0" y="10720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13911946" y="0"/>
            <a:ext cx="3573677" cy="10287000"/>
            <a:chOff x="0" y="0"/>
            <a:chExt cx="553656" cy="1593725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553656" cy="1593725"/>
            </a:xfrm>
            <a:custGeom>
              <a:avLst/>
              <a:gdLst/>
              <a:ahLst/>
              <a:cxnLst/>
              <a:rect r="r" b="b" t="t" l="l"/>
              <a:pathLst>
                <a:path h="1593725" w="553656">
                  <a:moveTo>
                    <a:pt x="0" y="0"/>
                  </a:moveTo>
                  <a:lnTo>
                    <a:pt x="553656" y="0"/>
                  </a:lnTo>
                  <a:lnTo>
                    <a:pt x="553656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4"/>
              <a:stretch>
                <a:fillRect l="-141903" t="0" r="-141903" b="0"/>
              </a:stretch>
            </a:blip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4620014" y="8269678"/>
            <a:ext cx="8338710" cy="692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But : montrer les deux modèles de base testés : DummyClassifier et LogisticRegression.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4620014" y="885825"/>
            <a:ext cx="7060045" cy="13903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17"/>
              </a:lnSpc>
            </a:pPr>
            <a:r>
              <a:rPr lang="en-US" sz="7512" spc="-247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Modèles testés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4620014" y="2597715"/>
            <a:ext cx="8338710" cy="36829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7" indent="-215904" lvl="1">
              <a:lnSpc>
                <a:spcPts val="2800"/>
              </a:lnSpc>
              <a:buFont typeface="Arial"/>
              <a:buChar char="•"/>
            </a:pPr>
            <a:r>
              <a:rPr lang="en-US" b="true" sz="2000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Modèles utilisés :</a:t>
            </a:r>
          </a:p>
          <a:p>
            <a:pPr algn="l">
              <a:lnSpc>
                <a:spcPts val="2800"/>
              </a:lnSpc>
            </a:pPr>
          </a:p>
          <a:p>
            <a:pPr algn="l" marL="431807" indent="-215904" lvl="1">
              <a:lnSpc>
                <a:spcPts val="2800"/>
              </a:lnSpc>
              <a:buAutoNum type="arabicPeriod" startAt="1"/>
            </a:pPr>
            <a:r>
              <a:rPr lang="en-US" b="true" sz="2000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DummyClassifier : baseline naïve qui prédit toujours la classe majoritaire.</a:t>
            </a:r>
          </a:p>
          <a:p>
            <a:pPr algn="l">
              <a:lnSpc>
                <a:spcPts val="2800"/>
              </a:lnSpc>
            </a:pPr>
          </a:p>
          <a:p>
            <a:pPr algn="l" marL="431807" indent="-215904" lvl="1">
              <a:lnSpc>
                <a:spcPts val="2800"/>
              </a:lnSpc>
              <a:buAutoNum type="arabicPeriod" startAt="1"/>
            </a:pPr>
            <a:r>
              <a:rPr lang="en-US" b="true" sz="2000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LogisticRegression : modèle linéaire de classification, avec pondération de classes pour gérer le déséquilibre.</a:t>
            </a:r>
          </a:p>
          <a:p>
            <a:pPr algn="l">
              <a:lnSpc>
                <a:spcPts val="2800"/>
              </a:lnSpc>
            </a:pPr>
          </a:p>
          <a:p>
            <a:pPr algn="l" marL="431807" indent="-215904" lvl="1">
              <a:lnSpc>
                <a:spcPts val="2800"/>
              </a:lnSpc>
              <a:buFont typeface="Arial"/>
              <a:buChar char="•"/>
            </a:pPr>
            <a:r>
              <a:rPr lang="en-US" b="true" sz="2000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Pipeline : combine le prétraitement des données et le modèle.</a:t>
            </a:r>
          </a:p>
          <a:p>
            <a:pPr algn="l">
              <a:lnSpc>
                <a:spcPts val="2800"/>
              </a:lnSpc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4599542" y="7418553"/>
            <a:ext cx="8875440" cy="3592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75"/>
              </a:lnSpc>
              <a:spcBef>
                <a:spcPct val="0"/>
              </a:spcBef>
            </a:pPr>
            <a:r>
              <a:rPr lang="en-US" b="true" sz="1982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X_TRAIN → PRÉTRAITEMENT → MODÈLE → PRÉDICTIONS → ÉVALUATION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2846264" y="4425019"/>
            <a:ext cx="3058075" cy="8750603"/>
            <a:chOff x="0" y="0"/>
            <a:chExt cx="805419" cy="230468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05419" cy="2304686"/>
            </a:xfrm>
            <a:custGeom>
              <a:avLst/>
              <a:gdLst/>
              <a:ahLst/>
              <a:cxnLst/>
              <a:rect r="r" b="b" t="t" l="l"/>
              <a:pathLst>
                <a:path h="2304686" w="805419">
                  <a:moveTo>
                    <a:pt x="12658" y="0"/>
                  </a:moveTo>
                  <a:lnTo>
                    <a:pt x="792761" y="0"/>
                  </a:lnTo>
                  <a:cubicBezTo>
                    <a:pt x="799752" y="0"/>
                    <a:pt x="805419" y="5667"/>
                    <a:pt x="805419" y="12658"/>
                  </a:cubicBezTo>
                  <a:lnTo>
                    <a:pt x="805419" y="2292028"/>
                  </a:lnTo>
                  <a:cubicBezTo>
                    <a:pt x="805419" y="2295385"/>
                    <a:pt x="804085" y="2298604"/>
                    <a:pt x="801711" y="2300978"/>
                  </a:cubicBezTo>
                  <a:cubicBezTo>
                    <a:pt x="799337" y="2303352"/>
                    <a:pt x="796118" y="2304686"/>
                    <a:pt x="792761" y="2304686"/>
                  </a:cubicBezTo>
                  <a:lnTo>
                    <a:pt x="12658" y="2304686"/>
                  </a:lnTo>
                  <a:cubicBezTo>
                    <a:pt x="5667" y="2304686"/>
                    <a:pt x="0" y="2299018"/>
                    <a:pt x="0" y="2292028"/>
                  </a:cubicBezTo>
                  <a:lnTo>
                    <a:pt x="0" y="12658"/>
                  </a:lnTo>
                  <a:cubicBezTo>
                    <a:pt x="0" y="9301"/>
                    <a:pt x="1334" y="6081"/>
                    <a:pt x="3707" y="3707"/>
                  </a:cubicBezTo>
                  <a:cubicBezTo>
                    <a:pt x="6081" y="1334"/>
                    <a:pt x="9301" y="0"/>
                    <a:pt x="12658" y="0"/>
                  </a:cubicBezTo>
                  <a:close/>
                </a:path>
              </a:pathLst>
            </a:custGeom>
            <a:solidFill>
              <a:srgbClr val="C3CDC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05419" cy="23427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773650" y="9772650"/>
            <a:ext cx="556708" cy="556708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69533" y="0"/>
                  </a:moveTo>
                  <a:lnTo>
                    <a:pt x="743267" y="0"/>
                  </a:lnTo>
                  <a:cubicBezTo>
                    <a:pt x="761708" y="0"/>
                    <a:pt x="779394" y="7326"/>
                    <a:pt x="792434" y="20366"/>
                  </a:cubicBezTo>
                  <a:cubicBezTo>
                    <a:pt x="805474" y="33406"/>
                    <a:pt x="812800" y="51092"/>
                    <a:pt x="812800" y="69533"/>
                  </a:cubicBezTo>
                  <a:lnTo>
                    <a:pt x="812800" y="743267"/>
                  </a:lnTo>
                  <a:cubicBezTo>
                    <a:pt x="812800" y="761708"/>
                    <a:pt x="805474" y="779394"/>
                    <a:pt x="792434" y="792434"/>
                  </a:cubicBezTo>
                  <a:cubicBezTo>
                    <a:pt x="779394" y="805474"/>
                    <a:pt x="761708" y="812800"/>
                    <a:pt x="743267" y="812800"/>
                  </a:cubicBezTo>
                  <a:lnTo>
                    <a:pt x="69533" y="812800"/>
                  </a:lnTo>
                  <a:cubicBezTo>
                    <a:pt x="51092" y="812800"/>
                    <a:pt x="33406" y="805474"/>
                    <a:pt x="20366" y="792434"/>
                  </a:cubicBezTo>
                  <a:cubicBezTo>
                    <a:pt x="7326" y="779394"/>
                    <a:pt x="0" y="761708"/>
                    <a:pt x="0" y="743267"/>
                  </a:cubicBezTo>
                  <a:lnTo>
                    <a:pt x="0" y="69533"/>
                  </a:lnTo>
                  <a:cubicBezTo>
                    <a:pt x="0" y="51092"/>
                    <a:pt x="7326" y="33406"/>
                    <a:pt x="20366" y="20366"/>
                  </a:cubicBezTo>
                  <a:cubicBezTo>
                    <a:pt x="33406" y="7326"/>
                    <a:pt x="51092" y="0"/>
                    <a:pt x="69533" y="0"/>
                  </a:cubicBezTo>
                  <a:close/>
                </a:path>
              </a:pathLst>
            </a:custGeom>
            <a:solidFill>
              <a:srgbClr val="EAEEEC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  <a:r>
                <a:rPr lang="en-US" sz="1900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10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773650" y="-42358"/>
            <a:ext cx="556708" cy="556708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69533" y="0"/>
                  </a:moveTo>
                  <a:lnTo>
                    <a:pt x="743267" y="0"/>
                  </a:lnTo>
                  <a:cubicBezTo>
                    <a:pt x="761708" y="0"/>
                    <a:pt x="779394" y="7326"/>
                    <a:pt x="792434" y="20366"/>
                  </a:cubicBezTo>
                  <a:cubicBezTo>
                    <a:pt x="805474" y="33406"/>
                    <a:pt x="812800" y="51092"/>
                    <a:pt x="812800" y="69533"/>
                  </a:cubicBezTo>
                  <a:lnTo>
                    <a:pt x="812800" y="743267"/>
                  </a:lnTo>
                  <a:cubicBezTo>
                    <a:pt x="812800" y="761708"/>
                    <a:pt x="805474" y="779394"/>
                    <a:pt x="792434" y="792434"/>
                  </a:cubicBezTo>
                  <a:cubicBezTo>
                    <a:pt x="779394" y="805474"/>
                    <a:pt x="761708" y="812800"/>
                    <a:pt x="743267" y="812800"/>
                  </a:cubicBezTo>
                  <a:lnTo>
                    <a:pt x="69533" y="812800"/>
                  </a:lnTo>
                  <a:cubicBezTo>
                    <a:pt x="51092" y="812800"/>
                    <a:pt x="33406" y="805474"/>
                    <a:pt x="20366" y="792434"/>
                  </a:cubicBezTo>
                  <a:cubicBezTo>
                    <a:pt x="7326" y="779394"/>
                    <a:pt x="0" y="761708"/>
                    <a:pt x="0" y="743267"/>
                  </a:cubicBezTo>
                  <a:lnTo>
                    <a:pt x="0" y="69533"/>
                  </a:lnTo>
                  <a:cubicBezTo>
                    <a:pt x="0" y="51092"/>
                    <a:pt x="7326" y="33406"/>
                    <a:pt x="20366" y="20366"/>
                  </a:cubicBezTo>
                  <a:cubicBezTo>
                    <a:pt x="33406" y="7326"/>
                    <a:pt x="51092" y="0"/>
                    <a:pt x="69533" y="0"/>
                  </a:cubicBezTo>
                  <a:close/>
                </a:path>
              </a:pathLst>
            </a:custGeom>
            <a:solidFill>
              <a:srgbClr val="2E403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166012" y="1946902"/>
            <a:ext cx="8754550" cy="5046028"/>
          </a:xfrm>
          <a:custGeom>
            <a:avLst/>
            <a:gdLst/>
            <a:ahLst/>
            <a:cxnLst/>
            <a:rect r="r" b="b" t="t" l="l"/>
            <a:pathLst>
              <a:path h="5046028" w="8754550">
                <a:moveTo>
                  <a:pt x="0" y="0"/>
                </a:moveTo>
                <a:lnTo>
                  <a:pt x="8754550" y="0"/>
                </a:lnTo>
                <a:lnTo>
                  <a:pt x="8754550" y="5046027"/>
                </a:lnTo>
                <a:lnTo>
                  <a:pt x="0" y="50460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11" t="-616" r="-211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9024455" y="1946902"/>
            <a:ext cx="8749195" cy="4899549"/>
          </a:xfrm>
          <a:custGeom>
            <a:avLst/>
            <a:gdLst/>
            <a:ahLst/>
            <a:cxnLst/>
            <a:rect r="r" b="b" t="t" l="l"/>
            <a:pathLst>
              <a:path h="4899549" w="8749195">
                <a:moveTo>
                  <a:pt x="0" y="0"/>
                </a:moveTo>
                <a:lnTo>
                  <a:pt x="8749195" y="0"/>
                </a:lnTo>
                <a:lnTo>
                  <a:pt x="8749195" y="4899549"/>
                </a:lnTo>
                <a:lnTo>
                  <a:pt x="0" y="489954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4096432" y="-5411"/>
            <a:ext cx="12932939" cy="13903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17"/>
              </a:lnSpc>
            </a:pPr>
            <a:r>
              <a:rPr lang="en-US" sz="7512" spc="-247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Dummy Classifier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66012" y="7525059"/>
            <a:ext cx="8255379" cy="2525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33315" indent="-166657" lvl="1">
              <a:lnSpc>
                <a:spcPts val="2161"/>
              </a:lnSpc>
              <a:buFont typeface="Arial"/>
              <a:buChar char="•"/>
            </a:pPr>
            <a:r>
              <a:rPr lang="en-US" b="true" sz="1543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Fonctionnement : prédit toujours la classe majoritaire (reste)</a:t>
            </a:r>
          </a:p>
          <a:p>
            <a:pPr algn="l">
              <a:lnSpc>
                <a:spcPts val="2161"/>
              </a:lnSpc>
            </a:pPr>
          </a:p>
          <a:p>
            <a:pPr algn="l" marL="333315" indent="-166657" lvl="1">
              <a:lnSpc>
                <a:spcPts val="2161"/>
              </a:lnSpc>
              <a:buFont typeface="Arial"/>
              <a:buChar char="•"/>
            </a:pPr>
            <a:r>
              <a:rPr lang="en-US" b="true" sz="1543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Résultats typiques :</a:t>
            </a:r>
          </a:p>
          <a:p>
            <a:pPr algn="l">
              <a:lnSpc>
                <a:spcPts val="2161"/>
              </a:lnSpc>
            </a:pPr>
          </a:p>
          <a:p>
            <a:pPr algn="l" marL="333315" indent="-166657" lvl="1">
              <a:lnSpc>
                <a:spcPts val="2161"/>
              </a:lnSpc>
              <a:buFont typeface="Arial"/>
              <a:buChar char="•"/>
            </a:pPr>
            <a:r>
              <a:rPr lang="en-US" b="true" sz="1543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Accuracy : ~84 % (proportion de la classe majoritaire)</a:t>
            </a:r>
          </a:p>
          <a:p>
            <a:pPr algn="l">
              <a:lnSpc>
                <a:spcPts val="2161"/>
              </a:lnSpc>
            </a:pPr>
          </a:p>
          <a:p>
            <a:pPr algn="l" marL="333315" indent="-166657" lvl="1">
              <a:lnSpc>
                <a:spcPts val="2161"/>
              </a:lnSpc>
              <a:buFont typeface="Arial"/>
              <a:buChar char="•"/>
            </a:pPr>
            <a:r>
              <a:rPr lang="en-US" b="true" sz="1543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Precision, Recall, F1-score : faibles pour la classe minoritaire (quitte)</a:t>
            </a:r>
          </a:p>
          <a:p>
            <a:pPr algn="l">
              <a:lnSpc>
                <a:spcPts val="2161"/>
              </a:lnSpc>
            </a:pPr>
          </a:p>
          <a:p>
            <a:pPr algn="l">
              <a:lnSpc>
                <a:spcPts val="2161"/>
              </a:lnSpc>
            </a:pP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3042963" y="4228321"/>
            <a:ext cx="3058075" cy="9144000"/>
            <a:chOff x="0" y="0"/>
            <a:chExt cx="805419" cy="240829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05419" cy="2408296"/>
            </a:xfrm>
            <a:custGeom>
              <a:avLst/>
              <a:gdLst/>
              <a:ahLst/>
              <a:cxnLst/>
              <a:rect r="r" b="b" t="t" l="l"/>
              <a:pathLst>
                <a:path h="2408296" w="805419">
                  <a:moveTo>
                    <a:pt x="12658" y="0"/>
                  </a:moveTo>
                  <a:lnTo>
                    <a:pt x="792761" y="0"/>
                  </a:lnTo>
                  <a:cubicBezTo>
                    <a:pt x="799752" y="0"/>
                    <a:pt x="805419" y="5667"/>
                    <a:pt x="805419" y="12658"/>
                  </a:cubicBezTo>
                  <a:lnTo>
                    <a:pt x="805419" y="2395638"/>
                  </a:lnTo>
                  <a:cubicBezTo>
                    <a:pt x="805419" y="2398995"/>
                    <a:pt x="804085" y="2402215"/>
                    <a:pt x="801711" y="2404589"/>
                  </a:cubicBezTo>
                  <a:cubicBezTo>
                    <a:pt x="799337" y="2406963"/>
                    <a:pt x="796118" y="2408296"/>
                    <a:pt x="792761" y="2408296"/>
                  </a:cubicBezTo>
                  <a:lnTo>
                    <a:pt x="12658" y="2408296"/>
                  </a:lnTo>
                  <a:cubicBezTo>
                    <a:pt x="9301" y="2408296"/>
                    <a:pt x="6081" y="2406963"/>
                    <a:pt x="3707" y="2404589"/>
                  </a:cubicBezTo>
                  <a:cubicBezTo>
                    <a:pt x="1334" y="2402215"/>
                    <a:pt x="0" y="2398995"/>
                    <a:pt x="0" y="2395638"/>
                  </a:cubicBezTo>
                  <a:lnTo>
                    <a:pt x="0" y="12658"/>
                  </a:lnTo>
                  <a:cubicBezTo>
                    <a:pt x="0" y="9301"/>
                    <a:pt x="1334" y="6081"/>
                    <a:pt x="3707" y="3707"/>
                  </a:cubicBezTo>
                  <a:cubicBezTo>
                    <a:pt x="6081" y="1334"/>
                    <a:pt x="9301" y="0"/>
                    <a:pt x="12658" y="0"/>
                  </a:cubicBezTo>
                  <a:close/>
                </a:path>
              </a:pathLst>
            </a:custGeom>
            <a:solidFill>
              <a:srgbClr val="C3CDC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05419" cy="24463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773650" y="9772650"/>
            <a:ext cx="556708" cy="556708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69533" y="0"/>
                  </a:moveTo>
                  <a:lnTo>
                    <a:pt x="743267" y="0"/>
                  </a:lnTo>
                  <a:cubicBezTo>
                    <a:pt x="761708" y="0"/>
                    <a:pt x="779394" y="7326"/>
                    <a:pt x="792434" y="20366"/>
                  </a:cubicBezTo>
                  <a:cubicBezTo>
                    <a:pt x="805474" y="33406"/>
                    <a:pt x="812800" y="51092"/>
                    <a:pt x="812800" y="69533"/>
                  </a:cubicBezTo>
                  <a:lnTo>
                    <a:pt x="812800" y="743267"/>
                  </a:lnTo>
                  <a:cubicBezTo>
                    <a:pt x="812800" y="761708"/>
                    <a:pt x="805474" y="779394"/>
                    <a:pt x="792434" y="792434"/>
                  </a:cubicBezTo>
                  <a:cubicBezTo>
                    <a:pt x="779394" y="805474"/>
                    <a:pt x="761708" y="812800"/>
                    <a:pt x="743267" y="812800"/>
                  </a:cubicBezTo>
                  <a:lnTo>
                    <a:pt x="69533" y="812800"/>
                  </a:lnTo>
                  <a:cubicBezTo>
                    <a:pt x="51092" y="812800"/>
                    <a:pt x="33406" y="805474"/>
                    <a:pt x="20366" y="792434"/>
                  </a:cubicBezTo>
                  <a:cubicBezTo>
                    <a:pt x="7326" y="779394"/>
                    <a:pt x="0" y="761708"/>
                    <a:pt x="0" y="743267"/>
                  </a:cubicBezTo>
                  <a:lnTo>
                    <a:pt x="0" y="69533"/>
                  </a:lnTo>
                  <a:cubicBezTo>
                    <a:pt x="0" y="51092"/>
                    <a:pt x="7326" y="33406"/>
                    <a:pt x="20366" y="20366"/>
                  </a:cubicBezTo>
                  <a:cubicBezTo>
                    <a:pt x="33406" y="7326"/>
                    <a:pt x="51092" y="0"/>
                    <a:pt x="69533" y="0"/>
                  </a:cubicBezTo>
                  <a:close/>
                </a:path>
              </a:pathLst>
            </a:custGeom>
            <a:solidFill>
              <a:srgbClr val="EAEEEC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  <a:r>
                <a:rPr lang="en-US" sz="1900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11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773650" y="-42358"/>
            <a:ext cx="556708" cy="556708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69533" y="0"/>
                  </a:moveTo>
                  <a:lnTo>
                    <a:pt x="743267" y="0"/>
                  </a:lnTo>
                  <a:cubicBezTo>
                    <a:pt x="761708" y="0"/>
                    <a:pt x="779394" y="7326"/>
                    <a:pt x="792434" y="20366"/>
                  </a:cubicBezTo>
                  <a:cubicBezTo>
                    <a:pt x="805474" y="33406"/>
                    <a:pt x="812800" y="51092"/>
                    <a:pt x="812800" y="69533"/>
                  </a:cubicBezTo>
                  <a:lnTo>
                    <a:pt x="812800" y="743267"/>
                  </a:lnTo>
                  <a:cubicBezTo>
                    <a:pt x="812800" y="761708"/>
                    <a:pt x="805474" y="779394"/>
                    <a:pt x="792434" y="792434"/>
                  </a:cubicBezTo>
                  <a:cubicBezTo>
                    <a:pt x="779394" y="805474"/>
                    <a:pt x="761708" y="812800"/>
                    <a:pt x="743267" y="812800"/>
                  </a:cubicBezTo>
                  <a:lnTo>
                    <a:pt x="69533" y="812800"/>
                  </a:lnTo>
                  <a:cubicBezTo>
                    <a:pt x="51092" y="812800"/>
                    <a:pt x="33406" y="805474"/>
                    <a:pt x="20366" y="792434"/>
                  </a:cubicBezTo>
                  <a:cubicBezTo>
                    <a:pt x="7326" y="779394"/>
                    <a:pt x="0" y="761708"/>
                    <a:pt x="0" y="743267"/>
                  </a:cubicBezTo>
                  <a:lnTo>
                    <a:pt x="0" y="69533"/>
                  </a:lnTo>
                  <a:cubicBezTo>
                    <a:pt x="0" y="51092"/>
                    <a:pt x="7326" y="33406"/>
                    <a:pt x="20366" y="20366"/>
                  </a:cubicBezTo>
                  <a:cubicBezTo>
                    <a:pt x="33406" y="7326"/>
                    <a:pt x="51092" y="0"/>
                    <a:pt x="69533" y="0"/>
                  </a:cubicBezTo>
                  <a:close/>
                </a:path>
              </a:pathLst>
            </a:custGeom>
            <a:solidFill>
              <a:srgbClr val="2E403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0" y="1567386"/>
            <a:ext cx="8859352" cy="4944634"/>
          </a:xfrm>
          <a:custGeom>
            <a:avLst/>
            <a:gdLst/>
            <a:ahLst/>
            <a:cxnLst/>
            <a:rect r="r" b="b" t="t" l="l"/>
            <a:pathLst>
              <a:path h="4944634" w="8859352">
                <a:moveTo>
                  <a:pt x="0" y="0"/>
                </a:moveTo>
                <a:lnTo>
                  <a:pt x="8859352" y="0"/>
                </a:lnTo>
                <a:lnTo>
                  <a:pt x="8859352" y="4944634"/>
                </a:lnTo>
                <a:lnTo>
                  <a:pt x="0" y="494463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265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9144000" y="1567386"/>
            <a:ext cx="9144000" cy="5074920"/>
          </a:xfrm>
          <a:custGeom>
            <a:avLst/>
            <a:gdLst/>
            <a:ahLst/>
            <a:cxnLst/>
            <a:rect r="r" b="b" t="t" l="l"/>
            <a:pathLst>
              <a:path h="5074920" w="9144000">
                <a:moveTo>
                  <a:pt x="0" y="0"/>
                </a:moveTo>
                <a:lnTo>
                  <a:pt x="9144000" y="0"/>
                </a:lnTo>
                <a:lnTo>
                  <a:pt x="9144000" y="5074920"/>
                </a:lnTo>
                <a:lnTo>
                  <a:pt x="0" y="507492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4096432" y="-5411"/>
            <a:ext cx="12932939" cy="13903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17"/>
              </a:lnSpc>
            </a:pPr>
            <a:r>
              <a:rPr lang="en-US" sz="7512" spc="-247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Régression Logistique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66012" y="7525059"/>
            <a:ext cx="8447543" cy="26292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41074" indent="-170537" lvl="1">
              <a:lnSpc>
                <a:spcPts val="2211"/>
              </a:lnSpc>
              <a:buFont typeface="Arial"/>
              <a:buChar char="•"/>
            </a:pPr>
            <a:r>
              <a:rPr lang="en-US" b="true" sz="1579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Fonctionnement : calcule la probabilité qu’un employé quitte, puis classe selon un seuil (0.5 par défaut)</a:t>
            </a:r>
          </a:p>
          <a:p>
            <a:pPr algn="l">
              <a:lnSpc>
                <a:spcPts val="2211"/>
              </a:lnSpc>
            </a:pPr>
          </a:p>
          <a:p>
            <a:pPr algn="l" marL="341074" indent="-170537" lvl="1">
              <a:lnSpc>
                <a:spcPts val="2211"/>
              </a:lnSpc>
              <a:buFont typeface="Arial"/>
              <a:buChar char="•"/>
            </a:pPr>
            <a:r>
              <a:rPr lang="en-US" b="true" sz="1579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Résultats :</a:t>
            </a:r>
          </a:p>
          <a:p>
            <a:pPr algn="l" marL="341074" indent="-170537" lvl="1">
              <a:lnSpc>
                <a:spcPts val="2211"/>
              </a:lnSpc>
              <a:buFont typeface="Arial"/>
              <a:buChar char="•"/>
            </a:pPr>
            <a:r>
              <a:rPr lang="en-US" b="true" sz="1579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Accuracy légèrement meilleure que Dummy,</a:t>
            </a:r>
          </a:p>
          <a:p>
            <a:pPr algn="l" marL="341074" indent="-170537" lvl="1">
              <a:lnSpc>
                <a:spcPts val="2211"/>
              </a:lnSpc>
              <a:buFont typeface="Arial"/>
              <a:buChar char="•"/>
            </a:pPr>
            <a:r>
              <a:rPr lang="en-US" b="true" sz="1579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Précision et rappel pour la classe minoritaire améliorés.</a:t>
            </a:r>
          </a:p>
          <a:p>
            <a:pPr algn="l">
              <a:lnSpc>
                <a:spcPts val="2211"/>
              </a:lnSpc>
            </a:pPr>
          </a:p>
          <a:p>
            <a:pPr algn="l">
              <a:lnSpc>
                <a:spcPts val="2211"/>
              </a:lnSpc>
            </a:pPr>
            <a:r>
              <a:rPr lang="en-US" sz="1579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Meilleur rappel pour la classe minoritaire (≈70 %) mais précision plus faible (≈37 %)</a:t>
            </a:r>
          </a:p>
          <a:p>
            <a:pPr algn="l">
              <a:lnSpc>
                <a:spcPts val="2211"/>
              </a:lnSpc>
            </a:pP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7614963" y="2643478"/>
            <a:ext cx="3058075" cy="12228969"/>
            <a:chOff x="0" y="0"/>
            <a:chExt cx="805419" cy="322079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05419" cy="3220798"/>
            </a:xfrm>
            <a:custGeom>
              <a:avLst/>
              <a:gdLst/>
              <a:ahLst/>
              <a:cxnLst/>
              <a:rect r="r" b="b" t="t" l="l"/>
              <a:pathLst>
                <a:path h="3220798" w="805419">
                  <a:moveTo>
                    <a:pt x="12658" y="0"/>
                  </a:moveTo>
                  <a:lnTo>
                    <a:pt x="792761" y="0"/>
                  </a:lnTo>
                  <a:cubicBezTo>
                    <a:pt x="799752" y="0"/>
                    <a:pt x="805419" y="5667"/>
                    <a:pt x="805419" y="12658"/>
                  </a:cubicBezTo>
                  <a:lnTo>
                    <a:pt x="805419" y="3208140"/>
                  </a:lnTo>
                  <a:cubicBezTo>
                    <a:pt x="805419" y="3211497"/>
                    <a:pt x="804085" y="3214717"/>
                    <a:pt x="801711" y="3217091"/>
                  </a:cubicBezTo>
                  <a:cubicBezTo>
                    <a:pt x="799337" y="3219465"/>
                    <a:pt x="796118" y="3220798"/>
                    <a:pt x="792761" y="3220798"/>
                  </a:cubicBezTo>
                  <a:lnTo>
                    <a:pt x="12658" y="3220798"/>
                  </a:lnTo>
                  <a:cubicBezTo>
                    <a:pt x="9301" y="3220798"/>
                    <a:pt x="6081" y="3219465"/>
                    <a:pt x="3707" y="3217091"/>
                  </a:cubicBezTo>
                  <a:cubicBezTo>
                    <a:pt x="1334" y="3214717"/>
                    <a:pt x="0" y="3211497"/>
                    <a:pt x="0" y="3208140"/>
                  </a:cubicBezTo>
                  <a:lnTo>
                    <a:pt x="0" y="12658"/>
                  </a:lnTo>
                  <a:cubicBezTo>
                    <a:pt x="0" y="9301"/>
                    <a:pt x="1334" y="6081"/>
                    <a:pt x="3707" y="3707"/>
                  </a:cubicBezTo>
                  <a:cubicBezTo>
                    <a:pt x="6081" y="1334"/>
                    <a:pt x="9301" y="0"/>
                    <a:pt x="12658" y="0"/>
                  </a:cubicBezTo>
                  <a:close/>
                </a:path>
              </a:pathLst>
            </a:custGeom>
            <a:solidFill>
              <a:srgbClr val="C3CDC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05419" cy="32588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773650" y="9772650"/>
            <a:ext cx="556708" cy="556708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69533" y="0"/>
                  </a:moveTo>
                  <a:lnTo>
                    <a:pt x="743267" y="0"/>
                  </a:lnTo>
                  <a:cubicBezTo>
                    <a:pt x="761708" y="0"/>
                    <a:pt x="779394" y="7326"/>
                    <a:pt x="792434" y="20366"/>
                  </a:cubicBezTo>
                  <a:cubicBezTo>
                    <a:pt x="805474" y="33406"/>
                    <a:pt x="812800" y="51092"/>
                    <a:pt x="812800" y="69533"/>
                  </a:cubicBezTo>
                  <a:lnTo>
                    <a:pt x="812800" y="743267"/>
                  </a:lnTo>
                  <a:cubicBezTo>
                    <a:pt x="812800" y="761708"/>
                    <a:pt x="805474" y="779394"/>
                    <a:pt x="792434" y="792434"/>
                  </a:cubicBezTo>
                  <a:cubicBezTo>
                    <a:pt x="779394" y="805474"/>
                    <a:pt x="761708" y="812800"/>
                    <a:pt x="743267" y="812800"/>
                  </a:cubicBezTo>
                  <a:lnTo>
                    <a:pt x="69533" y="812800"/>
                  </a:lnTo>
                  <a:cubicBezTo>
                    <a:pt x="51092" y="812800"/>
                    <a:pt x="33406" y="805474"/>
                    <a:pt x="20366" y="792434"/>
                  </a:cubicBezTo>
                  <a:cubicBezTo>
                    <a:pt x="7326" y="779394"/>
                    <a:pt x="0" y="761708"/>
                    <a:pt x="0" y="743267"/>
                  </a:cubicBezTo>
                  <a:lnTo>
                    <a:pt x="0" y="69533"/>
                  </a:lnTo>
                  <a:cubicBezTo>
                    <a:pt x="0" y="51092"/>
                    <a:pt x="7326" y="33406"/>
                    <a:pt x="20366" y="20366"/>
                  </a:cubicBezTo>
                  <a:cubicBezTo>
                    <a:pt x="33406" y="7326"/>
                    <a:pt x="51092" y="0"/>
                    <a:pt x="69533" y="0"/>
                  </a:cubicBezTo>
                  <a:close/>
                </a:path>
              </a:pathLst>
            </a:custGeom>
            <a:solidFill>
              <a:srgbClr val="EAEEEC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  <a:r>
                <a:rPr lang="en-US" sz="1900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13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773650" y="-42358"/>
            <a:ext cx="556708" cy="556708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69533" y="0"/>
                  </a:moveTo>
                  <a:lnTo>
                    <a:pt x="743267" y="0"/>
                  </a:lnTo>
                  <a:cubicBezTo>
                    <a:pt x="761708" y="0"/>
                    <a:pt x="779394" y="7326"/>
                    <a:pt x="792434" y="20366"/>
                  </a:cubicBezTo>
                  <a:cubicBezTo>
                    <a:pt x="805474" y="33406"/>
                    <a:pt x="812800" y="51092"/>
                    <a:pt x="812800" y="69533"/>
                  </a:cubicBezTo>
                  <a:lnTo>
                    <a:pt x="812800" y="743267"/>
                  </a:lnTo>
                  <a:cubicBezTo>
                    <a:pt x="812800" y="761708"/>
                    <a:pt x="805474" y="779394"/>
                    <a:pt x="792434" y="792434"/>
                  </a:cubicBezTo>
                  <a:cubicBezTo>
                    <a:pt x="779394" y="805474"/>
                    <a:pt x="761708" y="812800"/>
                    <a:pt x="743267" y="812800"/>
                  </a:cubicBezTo>
                  <a:lnTo>
                    <a:pt x="69533" y="812800"/>
                  </a:lnTo>
                  <a:cubicBezTo>
                    <a:pt x="51092" y="812800"/>
                    <a:pt x="33406" y="805474"/>
                    <a:pt x="20366" y="792434"/>
                  </a:cubicBezTo>
                  <a:cubicBezTo>
                    <a:pt x="7326" y="779394"/>
                    <a:pt x="0" y="761708"/>
                    <a:pt x="0" y="743267"/>
                  </a:cubicBezTo>
                  <a:lnTo>
                    <a:pt x="0" y="69533"/>
                  </a:lnTo>
                  <a:cubicBezTo>
                    <a:pt x="0" y="51092"/>
                    <a:pt x="7326" y="33406"/>
                    <a:pt x="20366" y="20366"/>
                  </a:cubicBezTo>
                  <a:cubicBezTo>
                    <a:pt x="33406" y="7326"/>
                    <a:pt x="51092" y="0"/>
                    <a:pt x="69533" y="0"/>
                  </a:cubicBezTo>
                  <a:close/>
                </a:path>
              </a:pathLst>
            </a:custGeom>
            <a:solidFill>
              <a:srgbClr val="2E403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106776" y="2280247"/>
            <a:ext cx="7979311" cy="4578130"/>
          </a:xfrm>
          <a:custGeom>
            <a:avLst/>
            <a:gdLst/>
            <a:ahLst/>
            <a:cxnLst/>
            <a:rect r="r" b="b" t="t" l="l"/>
            <a:pathLst>
              <a:path h="4578130" w="7979311">
                <a:moveTo>
                  <a:pt x="0" y="0"/>
                </a:moveTo>
                <a:lnTo>
                  <a:pt x="7979311" y="0"/>
                </a:lnTo>
                <a:lnTo>
                  <a:pt x="7979311" y="4578130"/>
                </a:lnTo>
                <a:lnTo>
                  <a:pt x="0" y="45781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8679110" y="1686551"/>
            <a:ext cx="9094540" cy="5115679"/>
          </a:xfrm>
          <a:custGeom>
            <a:avLst/>
            <a:gdLst/>
            <a:ahLst/>
            <a:cxnLst/>
            <a:rect r="r" b="b" t="t" l="l"/>
            <a:pathLst>
              <a:path h="5115679" w="9094540">
                <a:moveTo>
                  <a:pt x="0" y="0"/>
                </a:moveTo>
                <a:lnTo>
                  <a:pt x="9094540" y="0"/>
                </a:lnTo>
                <a:lnTo>
                  <a:pt x="9094540" y="5115679"/>
                </a:lnTo>
                <a:lnTo>
                  <a:pt x="0" y="511567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4096432" y="-5411"/>
            <a:ext cx="12932939" cy="13903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17"/>
              </a:lnSpc>
            </a:pPr>
            <a:r>
              <a:rPr lang="en-US" sz="7512" spc="-247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RandomForest optimisé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705135" y="7436588"/>
            <a:ext cx="10396889" cy="25921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33315" indent="-166657" lvl="1">
              <a:lnSpc>
                <a:spcPts val="2161"/>
              </a:lnSpc>
              <a:buFont typeface="Arial"/>
              <a:buChar char="•"/>
            </a:pPr>
            <a:r>
              <a:rPr lang="en-US" b="true" sz="1543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Améliorer la prédiction des départs d’employés (classe minoritaire) par rapport aux modèles de base.</a:t>
            </a:r>
          </a:p>
          <a:p>
            <a:pPr algn="l" marL="333315" indent="-166657" lvl="1">
              <a:lnSpc>
                <a:spcPts val="2161"/>
              </a:lnSpc>
              <a:buFont typeface="Arial"/>
              <a:buChar char="•"/>
            </a:pPr>
            <a:r>
              <a:rPr lang="en-US" b="true" sz="1543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Méthode :</a:t>
            </a:r>
          </a:p>
          <a:p>
            <a:pPr algn="l" marL="333315" indent="-166657" lvl="1">
              <a:lnSpc>
                <a:spcPts val="2161"/>
              </a:lnSpc>
              <a:buFont typeface="Arial"/>
              <a:buChar char="•"/>
            </a:pPr>
            <a:r>
              <a:rPr lang="en-US" b="true" sz="1543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Utilisation de RandomForestClassifier avec recherche d’hyperparamètres (GridSearchCV).</a:t>
            </a:r>
          </a:p>
          <a:p>
            <a:pPr algn="l" marL="333315" indent="-166657" lvl="1">
              <a:lnSpc>
                <a:spcPts val="2161"/>
              </a:lnSpc>
              <a:buFont typeface="Arial"/>
              <a:buChar char="•"/>
            </a:pPr>
            <a:r>
              <a:rPr lang="en-US" b="true" sz="1543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Critère d’évaluation = F1-score pour prendre en compte le déséquilibre des classes.</a:t>
            </a:r>
          </a:p>
          <a:p>
            <a:pPr algn="l" marL="333315" indent="-166657" lvl="1">
              <a:lnSpc>
                <a:spcPts val="2161"/>
              </a:lnSpc>
              <a:buFont typeface="Arial"/>
              <a:buChar char="•"/>
            </a:pPr>
            <a:r>
              <a:rPr lang="en-US" b="true" sz="1543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Meilleurs hyperparamètres trouvés :</a:t>
            </a:r>
          </a:p>
          <a:p>
            <a:pPr algn="l" marL="333315" indent="-166657" lvl="1">
              <a:lnSpc>
                <a:spcPts val="2161"/>
              </a:lnSpc>
              <a:buFont typeface="Arial"/>
              <a:buChar char="•"/>
            </a:pPr>
            <a:r>
              <a:rPr lang="en-US" b="true" sz="1543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max_depth=10, min_samples_leaf=5, min_samples_split=2, n_estimators=100</a:t>
            </a:r>
          </a:p>
          <a:p>
            <a:pPr algn="l">
              <a:lnSpc>
                <a:spcPts val="2161"/>
              </a:lnSpc>
            </a:pPr>
          </a:p>
          <a:p>
            <a:pPr algn="l" marL="333315" indent="-166657" lvl="1">
              <a:lnSpc>
                <a:spcPts val="2161"/>
              </a:lnSpc>
              <a:buFont typeface="Arial"/>
              <a:buChar char="•"/>
            </a:pPr>
            <a:r>
              <a:rPr lang="en-US" b="true" sz="1543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Avantage : Capte les relations non linéaires et interactions entre variables</a:t>
            </a:r>
          </a:p>
          <a:p>
            <a:pPr algn="l">
              <a:lnSpc>
                <a:spcPts val="2161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5089749" y="1346827"/>
            <a:ext cx="7047613" cy="3397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RandomForestClassifier optimisé – détection des départs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-2247635" y="2902338"/>
            <a:ext cx="9772650" cy="4439967"/>
            <a:chOff x="0" y="0"/>
            <a:chExt cx="2573867" cy="116937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573867" cy="1169374"/>
            </a:xfrm>
            <a:custGeom>
              <a:avLst/>
              <a:gdLst/>
              <a:ahLst/>
              <a:cxnLst/>
              <a:rect r="r" b="b" t="t" l="l"/>
              <a:pathLst>
                <a:path h="1169374" w="2573867">
                  <a:moveTo>
                    <a:pt x="3961" y="0"/>
                  </a:moveTo>
                  <a:lnTo>
                    <a:pt x="2569906" y="0"/>
                  </a:lnTo>
                  <a:cubicBezTo>
                    <a:pt x="2572093" y="0"/>
                    <a:pt x="2573867" y="1773"/>
                    <a:pt x="2573867" y="3961"/>
                  </a:cubicBezTo>
                  <a:lnTo>
                    <a:pt x="2573867" y="1165413"/>
                  </a:lnTo>
                  <a:cubicBezTo>
                    <a:pt x="2573867" y="1167601"/>
                    <a:pt x="2572093" y="1169374"/>
                    <a:pt x="2569906" y="1169374"/>
                  </a:cubicBezTo>
                  <a:lnTo>
                    <a:pt x="3961" y="1169374"/>
                  </a:lnTo>
                  <a:cubicBezTo>
                    <a:pt x="1773" y="1169374"/>
                    <a:pt x="0" y="1167601"/>
                    <a:pt x="0" y="1165413"/>
                  </a:cubicBezTo>
                  <a:lnTo>
                    <a:pt x="0" y="3961"/>
                  </a:lnTo>
                  <a:cubicBezTo>
                    <a:pt x="0" y="1773"/>
                    <a:pt x="1773" y="0"/>
                    <a:pt x="3961" y="0"/>
                  </a:cubicBezTo>
                  <a:close/>
                </a:path>
              </a:pathLst>
            </a:custGeom>
            <a:solidFill>
              <a:srgbClr val="C3CDC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573867" cy="120747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773650" y="9772650"/>
            <a:ext cx="556708" cy="556708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69533" y="0"/>
                  </a:moveTo>
                  <a:lnTo>
                    <a:pt x="743267" y="0"/>
                  </a:lnTo>
                  <a:cubicBezTo>
                    <a:pt x="761708" y="0"/>
                    <a:pt x="779394" y="7326"/>
                    <a:pt x="792434" y="20366"/>
                  </a:cubicBezTo>
                  <a:cubicBezTo>
                    <a:pt x="805474" y="33406"/>
                    <a:pt x="812800" y="51092"/>
                    <a:pt x="812800" y="69533"/>
                  </a:cubicBezTo>
                  <a:lnTo>
                    <a:pt x="812800" y="743267"/>
                  </a:lnTo>
                  <a:cubicBezTo>
                    <a:pt x="812800" y="761708"/>
                    <a:pt x="805474" y="779394"/>
                    <a:pt x="792434" y="792434"/>
                  </a:cubicBezTo>
                  <a:cubicBezTo>
                    <a:pt x="779394" y="805474"/>
                    <a:pt x="761708" y="812800"/>
                    <a:pt x="743267" y="812800"/>
                  </a:cubicBezTo>
                  <a:lnTo>
                    <a:pt x="69533" y="812800"/>
                  </a:lnTo>
                  <a:cubicBezTo>
                    <a:pt x="51092" y="812800"/>
                    <a:pt x="33406" y="805474"/>
                    <a:pt x="20366" y="792434"/>
                  </a:cubicBezTo>
                  <a:cubicBezTo>
                    <a:pt x="7326" y="779394"/>
                    <a:pt x="0" y="761708"/>
                    <a:pt x="0" y="743267"/>
                  </a:cubicBezTo>
                  <a:lnTo>
                    <a:pt x="0" y="69533"/>
                  </a:lnTo>
                  <a:cubicBezTo>
                    <a:pt x="0" y="51092"/>
                    <a:pt x="7326" y="33406"/>
                    <a:pt x="20366" y="20366"/>
                  </a:cubicBezTo>
                  <a:cubicBezTo>
                    <a:pt x="33406" y="7326"/>
                    <a:pt x="51092" y="0"/>
                    <a:pt x="69533" y="0"/>
                  </a:cubicBezTo>
                  <a:close/>
                </a:path>
              </a:pathLst>
            </a:custGeom>
            <a:solidFill>
              <a:srgbClr val="EAEEEC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  <a:r>
                <a:rPr lang="en-US" sz="1900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14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773650" y="-42358"/>
            <a:ext cx="556708" cy="556708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69533" y="0"/>
                  </a:moveTo>
                  <a:lnTo>
                    <a:pt x="743267" y="0"/>
                  </a:lnTo>
                  <a:cubicBezTo>
                    <a:pt x="761708" y="0"/>
                    <a:pt x="779394" y="7326"/>
                    <a:pt x="792434" y="20366"/>
                  </a:cubicBezTo>
                  <a:cubicBezTo>
                    <a:pt x="805474" y="33406"/>
                    <a:pt x="812800" y="51092"/>
                    <a:pt x="812800" y="69533"/>
                  </a:cubicBezTo>
                  <a:lnTo>
                    <a:pt x="812800" y="743267"/>
                  </a:lnTo>
                  <a:cubicBezTo>
                    <a:pt x="812800" y="761708"/>
                    <a:pt x="805474" y="779394"/>
                    <a:pt x="792434" y="792434"/>
                  </a:cubicBezTo>
                  <a:cubicBezTo>
                    <a:pt x="779394" y="805474"/>
                    <a:pt x="761708" y="812800"/>
                    <a:pt x="743267" y="812800"/>
                  </a:cubicBezTo>
                  <a:lnTo>
                    <a:pt x="69533" y="812800"/>
                  </a:lnTo>
                  <a:cubicBezTo>
                    <a:pt x="51092" y="812800"/>
                    <a:pt x="33406" y="805474"/>
                    <a:pt x="20366" y="792434"/>
                  </a:cubicBezTo>
                  <a:cubicBezTo>
                    <a:pt x="7326" y="779394"/>
                    <a:pt x="0" y="761708"/>
                    <a:pt x="0" y="743267"/>
                  </a:cubicBezTo>
                  <a:lnTo>
                    <a:pt x="0" y="69533"/>
                  </a:lnTo>
                  <a:cubicBezTo>
                    <a:pt x="0" y="51092"/>
                    <a:pt x="7326" y="33406"/>
                    <a:pt x="20366" y="20366"/>
                  </a:cubicBezTo>
                  <a:cubicBezTo>
                    <a:pt x="33406" y="7326"/>
                    <a:pt x="51092" y="0"/>
                    <a:pt x="69533" y="0"/>
                  </a:cubicBezTo>
                  <a:close/>
                </a:path>
              </a:pathLst>
            </a:custGeom>
            <a:solidFill>
              <a:srgbClr val="2E403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4994851" y="4389313"/>
            <a:ext cx="13057153" cy="4591766"/>
          </a:xfrm>
          <a:custGeom>
            <a:avLst/>
            <a:gdLst/>
            <a:ahLst/>
            <a:cxnLst/>
            <a:rect r="r" b="b" t="t" l="l"/>
            <a:pathLst>
              <a:path h="4591766" w="13057153">
                <a:moveTo>
                  <a:pt x="0" y="0"/>
                </a:moveTo>
                <a:lnTo>
                  <a:pt x="13057153" y="0"/>
                </a:lnTo>
                <a:lnTo>
                  <a:pt x="13057153" y="4591765"/>
                </a:lnTo>
                <a:lnTo>
                  <a:pt x="0" y="459176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5315776" y="520031"/>
            <a:ext cx="12736228" cy="28286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17"/>
              </a:lnSpc>
            </a:pPr>
            <a:r>
              <a:rPr lang="en-US" sz="7512" spc="-247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Comparaison globale</a:t>
            </a:r>
          </a:p>
          <a:p>
            <a:pPr algn="l">
              <a:lnSpc>
                <a:spcPts val="10517"/>
              </a:lnSpc>
            </a:pPr>
            <a:r>
              <a:rPr lang="en-US" sz="7512" spc="-247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 des modèles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61722" y="455602"/>
            <a:ext cx="3953936" cy="93048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83824" indent="-141912" lvl="1">
              <a:lnSpc>
                <a:spcPts val="1840"/>
              </a:lnSpc>
              <a:buFont typeface="Arial"/>
              <a:buChar char="•"/>
            </a:pPr>
            <a:r>
              <a:rPr lang="en-US" b="true" sz="13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Visualiser rapidement les performances comparées de tous les modèles testés :</a:t>
            </a:r>
          </a:p>
          <a:p>
            <a:pPr algn="l">
              <a:lnSpc>
                <a:spcPts val="1840"/>
              </a:lnSpc>
            </a:pPr>
          </a:p>
          <a:p>
            <a:pPr algn="l" marL="283824" indent="-141912" lvl="1">
              <a:lnSpc>
                <a:spcPts val="1840"/>
              </a:lnSpc>
              <a:buFont typeface="Arial"/>
              <a:buChar char="•"/>
            </a:pPr>
            <a:r>
              <a:rPr lang="en-US" b="true" sz="13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DummyClassifier</a:t>
            </a:r>
          </a:p>
          <a:p>
            <a:pPr algn="l" marL="283824" indent="-141912" lvl="1">
              <a:lnSpc>
                <a:spcPts val="1840"/>
              </a:lnSpc>
              <a:buFont typeface="Arial"/>
              <a:buChar char="•"/>
            </a:pPr>
            <a:r>
              <a:rPr lang="en-US" b="true" sz="13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Logistic</a:t>
            </a:r>
            <a:r>
              <a:rPr lang="en-US" b="true" sz="13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Regression</a:t>
            </a:r>
          </a:p>
          <a:p>
            <a:pPr algn="l" marL="283824" indent="-141912" lvl="1">
              <a:lnSpc>
                <a:spcPts val="1840"/>
              </a:lnSpc>
              <a:buFont typeface="Arial"/>
              <a:buChar char="•"/>
            </a:pPr>
            <a:r>
              <a:rPr lang="en-US" b="true" sz="13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R</a:t>
            </a:r>
            <a:r>
              <a:rPr lang="en-US" b="true" sz="13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andomForest optimisé</a:t>
            </a:r>
          </a:p>
          <a:p>
            <a:pPr algn="l">
              <a:lnSpc>
                <a:spcPts val="1840"/>
              </a:lnSpc>
            </a:pPr>
          </a:p>
          <a:p>
            <a:pPr algn="l" marL="283824" indent="-141912" lvl="1">
              <a:lnSpc>
                <a:spcPts val="1840"/>
              </a:lnSpc>
              <a:buFont typeface="Arial"/>
              <a:buChar char="•"/>
            </a:pPr>
            <a:r>
              <a:rPr lang="en-US" b="true" sz="13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Méthode : Bar chart groupé (Plotly) avec les métriques :</a:t>
            </a:r>
          </a:p>
          <a:p>
            <a:pPr algn="l">
              <a:lnSpc>
                <a:spcPts val="1840"/>
              </a:lnSpc>
            </a:pPr>
          </a:p>
          <a:p>
            <a:pPr algn="l" marL="283824" indent="-141912" lvl="1">
              <a:lnSpc>
                <a:spcPts val="1840"/>
              </a:lnSpc>
              <a:buFont typeface="Arial"/>
              <a:buChar char="•"/>
            </a:pPr>
            <a:r>
              <a:rPr lang="en-US" b="true" sz="13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Accuracy : proportion de prédictions correctes globales</a:t>
            </a:r>
          </a:p>
          <a:p>
            <a:pPr algn="l">
              <a:lnSpc>
                <a:spcPts val="1840"/>
              </a:lnSpc>
            </a:pPr>
          </a:p>
          <a:p>
            <a:pPr algn="l" marL="283824" indent="-141912" lvl="1">
              <a:lnSpc>
                <a:spcPts val="1840"/>
              </a:lnSpc>
              <a:buFont typeface="Arial"/>
              <a:buChar char="•"/>
            </a:pPr>
            <a:r>
              <a:rPr lang="en-US" b="true" sz="13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Precision : fiabilité des prédictions positives</a:t>
            </a:r>
          </a:p>
          <a:p>
            <a:pPr algn="l" marL="283824" indent="-141912" lvl="1">
              <a:lnSpc>
                <a:spcPts val="1840"/>
              </a:lnSpc>
              <a:buFont typeface="Arial"/>
              <a:buChar char="•"/>
            </a:pPr>
            <a:r>
              <a:rPr lang="en-US" b="true" sz="13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Recall : capacité à détecter les départs (classe minoritaire)</a:t>
            </a:r>
          </a:p>
          <a:p>
            <a:pPr algn="l">
              <a:lnSpc>
                <a:spcPts val="1840"/>
              </a:lnSpc>
            </a:pPr>
          </a:p>
          <a:p>
            <a:pPr algn="l" marL="283824" indent="-141912" lvl="1">
              <a:lnSpc>
                <a:spcPts val="1840"/>
              </a:lnSpc>
              <a:buFont typeface="Arial"/>
              <a:buChar char="•"/>
            </a:pPr>
            <a:r>
              <a:rPr lang="en-US" b="true" sz="13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F1-scor</a:t>
            </a:r>
            <a:r>
              <a:rPr lang="en-US" b="true" sz="13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e : compromis entre précision et rappel</a:t>
            </a:r>
          </a:p>
          <a:p>
            <a:pPr algn="l">
              <a:lnSpc>
                <a:spcPts val="1840"/>
              </a:lnSpc>
            </a:pPr>
          </a:p>
          <a:p>
            <a:pPr algn="l" marL="283824" indent="-141912" lvl="1">
              <a:lnSpc>
                <a:spcPts val="1840"/>
              </a:lnSpc>
              <a:buFont typeface="Arial"/>
              <a:buChar char="•"/>
            </a:pPr>
            <a:r>
              <a:rPr lang="en-US" b="true" sz="13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Interprétation clé :</a:t>
            </a:r>
          </a:p>
          <a:p>
            <a:pPr algn="l" marL="283824" indent="-141912" lvl="1">
              <a:lnSpc>
                <a:spcPts val="1840"/>
              </a:lnSpc>
              <a:buFont typeface="Arial"/>
              <a:buChar char="•"/>
            </a:pPr>
            <a:r>
              <a:rPr lang="en-US" b="true" sz="13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DummyClassifier : bonne accuracy (classe majoritaire), mais ne détecte pas les départs (Recall = 0).</a:t>
            </a:r>
          </a:p>
          <a:p>
            <a:pPr algn="l">
              <a:lnSpc>
                <a:spcPts val="1840"/>
              </a:lnSpc>
            </a:pPr>
          </a:p>
          <a:p>
            <a:pPr algn="l" marL="283824" indent="-141912" lvl="1">
              <a:lnSpc>
                <a:spcPts val="1840"/>
              </a:lnSpc>
              <a:buFont typeface="Arial"/>
              <a:buChar char="•"/>
            </a:pPr>
            <a:r>
              <a:rPr lang="en-US" b="true" sz="13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LogisticRegression : améliore le Recall à ~70 %, F1-score modéré (~0,48), bonne balance générale.</a:t>
            </a:r>
          </a:p>
          <a:p>
            <a:pPr algn="l">
              <a:lnSpc>
                <a:spcPts val="1840"/>
              </a:lnSpc>
            </a:pPr>
          </a:p>
          <a:p>
            <a:pPr algn="l" marL="283824" indent="-141912" lvl="1">
              <a:lnSpc>
                <a:spcPts val="1840"/>
              </a:lnSpc>
              <a:buFont typeface="Arial"/>
              <a:buChar char="•"/>
            </a:pPr>
            <a:r>
              <a:rPr lang="en-US" b="true" sz="13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RandomForest optimisé : Recall plus faible (~36 %), Precision améliorée pour certains cas, performance globale équilibrée.</a:t>
            </a:r>
          </a:p>
          <a:p>
            <a:pPr algn="l">
              <a:lnSpc>
                <a:spcPts val="1840"/>
              </a:lnSpc>
            </a:pPr>
          </a:p>
          <a:p>
            <a:pPr algn="l" marL="283824" indent="-141912" lvl="1">
              <a:lnSpc>
                <a:spcPts val="1840"/>
              </a:lnSpc>
              <a:buFont typeface="Arial"/>
              <a:buChar char="•"/>
            </a:pPr>
            <a:r>
              <a:rPr lang="en-US" b="true" sz="13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 Insight : LogisticRegression privilégie le rappel, ce qui est crucial pour identifier les employés susceptibles de quitter.</a:t>
            </a:r>
          </a:p>
          <a:p>
            <a:pPr algn="l">
              <a:lnSpc>
                <a:spcPts val="1840"/>
              </a:lnSpc>
            </a:pPr>
          </a:p>
          <a:p>
            <a:pPr algn="l">
              <a:lnSpc>
                <a:spcPts val="1840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5315776" y="3678113"/>
            <a:ext cx="7047613" cy="3397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Comparaison des performances de tous les modèles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-2017280" y="3594801"/>
            <a:ext cx="8944431" cy="4439967"/>
            <a:chOff x="0" y="0"/>
            <a:chExt cx="2355735" cy="116937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55735" cy="1169374"/>
            </a:xfrm>
            <a:custGeom>
              <a:avLst/>
              <a:gdLst/>
              <a:ahLst/>
              <a:cxnLst/>
              <a:rect r="r" b="b" t="t" l="l"/>
              <a:pathLst>
                <a:path h="1169374" w="2355735">
                  <a:moveTo>
                    <a:pt x="4328" y="0"/>
                  </a:moveTo>
                  <a:lnTo>
                    <a:pt x="2351407" y="0"/>
                  </a:lnTo>
                  <a:cubicBezTo>
                    <a:pt x="2353797" y="0"/>
                    <a:pt x="2355735" y="1938"/>
                    <a:pt x="2355735" y="4328"/>
                  </a:cubicBezTo>
                  <a:lnTo>
                    <a:pt x="2355735" y="1165046"/>
                  </a:lnTo>
                  <a:cubicBezTo>
                    <a:pt x="2355735" y="1167436"/>
                    <a:pt x="2353797" y="1169374"/>
                    <a:pt x="2351407" y="1169374"/>
                  </a:cubicBezTo>
                  <a:lnTo>
                    <a:pt x="4328" y="1169374"/>
                  </a:lnTo>
                  <a:cubicBezTo>
                    <a:pt x="1938" y="1169374"/>
                    <a:pt x="0" y="1167436"/>
                    <a:pt x="0" y="1165046"/>
                  </a:cubicBezTo>
                  <a:lnTo>
                    <a:pt x="0" y="4328"/>
                  </a:lnTo>
                  <a:cubicBezTo>
                    <a:pt x="0" y="1938"/>
                    <a:pt x="1938" y="0"/>
                    <a:pt x="4328" y="0"/>
                  </a:cubicBezTo>
                  <a:close/>
                </a:path>
              </a:pathLst>
            </a:custGeom>
            <a:solidFill>
              <a:srgbClr val="C3CDC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355735" cy="120747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773650" y="9772650"/>
            <a:ext cx="556708" cy="556708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69533" y="0"/>
                  </a:moveTo>
                  <a:lnTo>
                    <a:pt x="743267" y="0"/>
                  </a:lnTo>
                  <a:cubicBezTo>
                    <a:pt x="761708" y="0"/>
                    <a:pt x="779394" y="7326"/>
                    <a:pt x="792434" y="20366"/>
                  </a:cubicBezTo>
                  <a:cubicBezTo>
                    <a:pt x="805474" y="33406"/>
                    <a:pt x="812800" y="51092"/>
                    <a:pt x="812800" y="69533"/>
                  </a:cubicBezTo>
                  <a:lnTo>
                    <a:pt x="812800" y="743267"/>
                  </a:lnTo>
                  <a:cubicBezTo>
                    <a:pt x="812800" y="761708"/>
                    <a:pt x="805474" y="779394"/>
                    <a:pt x="792434" y="792434"/>
                  </a:cubicBezTo>
                  <a:cubicBezTo>
                    <a:pt x="779394" y="805474"/>
                    <a:pt x="761708" y="812800"/>
                    <a:pt x="743267" y="812800"/>
                  </a:cubicBezTo>
                  <a:lnTo>
                    <a:pt x="69533" y="812800"/>
                  </a:lnTo>
                  <a:cubicBezTo>
                    <a:pt x="51092" y="812800"/>
                    <a:pt x="33406" y="805474"/>
                    <a:pt x="20366" y="792434"/>
                  </a:cubicBezTo>
                  <a:cubicBezTo>
                    <a:pt x="7326" y="779394"/>
                    <a:pt x="0" y="761708"/>
                    <a:pt x="0" y="743267"/>
                  </a:cubicBezTo>
                  <a:lnTo>
                    <a:pt x="0" y="69533"/>
                  </a:lnTo>
                  <a:cubicBezTo>
                    <a:pt x="0" y="51092"/>
                    <a:pt x="7326" y="33406"/>
                    <a:pt x="20366" y="20366"/>
                  </a:cubicBezTo>
                  <a:cubicBezTo>
                    <a:pt x="33406" y="7326"/>
                    <a:pt x="51092" y="0"/>
                    <a:pt x="69533" y="0"/>
                  </a:cubicBezTo>
                  <a:close/>
                </a:path>
              </a:pathLst>
            </a:custGeom>
            <a:solidFill>
              <a:srgbClr val="EAEEEC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  <a:r>
                <a:rPr lang="en-US" sz="1900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15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773650" y="-42358"/>
            <a:ext cx="556708" cy="556708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69533" y="0"/>
                  </a:moveTo>
                  <a:lnTo>
                    <a:pt x="743267" y="0"/>
                  </a:lnTo>
                  <a:cubicBezTo>
                    <a:pt x="761708" y="0"/>
                    <a:pt x="779394" y="7326"/>
                    <a:pt x="792434" y="20366"/>
                  </a:cubicBezTo>
                  <a:cubicBezTo>
                    <a:pt x="805474" y="33406"/>
                    <a:pt x="812800" y="51092"/>
                    <a:pt x="812800" y="69533"/>
                  </a:cubicBezTo>
                  <a:lnTo>
                    <a:pt x="812800" y="743267"/>
                  </a:lnTo>
                  <a:cubicBezTo>
                    <a:pt x="812800" y="761708"/>
                    <a:pt x="805474" y="779394"/>
                    <a:pt x="792434" y="792434"/>
                  </a:cubicBezTo>
                  <a:cubicBezTo>
                    <a:pt x="779394" y="805474"/>
                    <a:pt x="761708" y="812800"/>
                    <a:pt x="743267" y="812800"/>
                  </a:cubicBezTo>
                  <a:lnTo>
                    <a:pt x="69533" y="812800"/>
                  </a:lnTo>
                  <a:cubicBezTo>
                    <a:pt x="51092" y="812800"/>
                    <a:pt x="33406" y="805474"/>
                    <a:pt x="20366" y="792434"/>
                  </a:cubicBezTo>
                  <a:cubicBezTo>
                    <a:pt x="7326" y="779394"/>
                    <a:pt x="0" y="761708"/>
                    <a:pt x="0" y="743267"/>
                  </a:cubicBezTo>
                  <a:lnTo>
                    <a:pt x="0" y="69533"/>
                  </a:lnTo>
                  <a:cubicBezTo>
                    <a:pt x="0" y="51092"/>
                    <a:pt x="7326" y="33406"/>
                    <a:pt x="20366" y="20366"/>
                  </a:cubicBezTo>
                  <a:cubicBezTo>
                    <a:pt x="33406" y="7326"/>
                    <a:pt x="51092" y="0"/>
                    <a:pt x="69533" y="0"/>
                  </a:cubicBezTo>
                  <a:close/>
                </a:path>
              </a:pathLst>
            </a:custGeom>
            <a:solidFill>
              <a:srgbClr val="2E403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4991901" y="2065916"/>
            <a:ext cx="12892406" cy="6983387"/>
          </a:xfrm>
          <a:custGeom>
            <a:avLst/>
            <a:gdLst/>
            <a:ahLst/>
            <a:cxnLst/>
            <a:rect r="r" b="b" t="t" l="l"/>
            <a:pathLst>
              <a:path h="6983387" w="12892406">
                <a:moveTo>
                  <a:pt x="0" y="0"/>
                </a:moveTo>
                <a:lnTo>
                  <a:pt x="12892406" y="0"/>
                </a:lnTo>
                <a:lnTo>
                  <a:pt x="12892406" y="6983387"/>
                </a:lnTo>
                <a:lnTo>
                  <a:pt x="0" y="69833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4808507" y="-47769"/>
            <a:ext cx="13341345" cy="13903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17"/>
              </a:lnSpc>
            </a:pPr>
            <a:r>
              <a:rPr lang="en-US" sz="7512" spc="-247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Importance des variables (RF)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77968" y="1356352"/>
            <a:ext cx="3953936" cy="91295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83824" indent="-141912" lvl="1">
              <a:lnSpc>
                <a:spcPts val="1840"/>
              </a:lnSpc>
              <a:buFont typeface="Arial"/>
              <a:buChar char="•"/>
            </a:pPr>
            <a:r>
              <a:rPr lang="en-US" b="true" sz="13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Extraction du modèle :</a:t>
            </a:r>
          </a:p>
          <a:p>
            <a:pPr algn="l">
              <a:lnSpc>
                <a:spcPts val="1840"/>
              </a:lnSpc>
            </a:pPr>
          </a:p>
          <a:p>
            <a:pPr algn="l" marL="283824" indent="-141912" lvl="1">
              <a:lnSpc>
                <a:spcPts val="1840"/>
              </a:lnSpc>
              <a:buFont typeface="Arial"/>
              <a:buChar char="•"/>
            </a:pPr>
            <a:r>
              <a:rPr lang="en-US" b="true" sz="13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rf_model = pipeline.named_steps['classifier'] récupère le RandomForest entraîné.</a:t>
            </a:r>
          </a:p>
          <a:p>
            <a:pPr algn="l">
              <a:lnSpc>
                <a:spcPts val="1840"/>
              </a:lnSpc>
            </a:pPr>
          </a:p>
          <a:p>
            <a:pPr algn="l" marL="283824" indent="-141912" lvl="1">
              <a:lnSpc>
                <a:spcPts val="1840"/>
              </a:lnSpc>
              <a:buFont typeface="Arial"/>
              <a:buChar char="•"/>
            </a:pPr>
            <a:r>
              <a:rPr lang="en-US" b="true" sz="13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Gestion des variables :</a:t>
            </a:r>
          </a:p>
          <a:p>
            <a:pPr algn="l">
              <a:lnSpc>
                <a:spcPts val="1840"/>
              </a:lnSpc>
            </a:pPr>
          </a:p>
          <a:p>
            <a:pPr algn="l" marL="283824" indent="-141912" lvl="1">
              <a:lnSpc>
                <a:spcPts val="1840"/>
              </a:lnSpc>
              <a:buFont typeface="Arial"/>
              <a:buChar char="•"/>
            </a:pPr>
            <a:r>
              <a:rPr lang="en-US" b="true" sz="13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Les variables numériques sont directement utilisées.</a:t>
            </a:r>
          </a:p>
          <a:p>
            <a:pPr algn="l" marL="283824" indent="-141912" lvl="1">
              <a:lnSpc>
                <a:spcPts val="1840"/>
              </a:lnSpc>
              <a:buFont typeface="Arial"/>
              <a:buChar char="•"/>
            </a:pPr>
            <a:r>
              <a:rPr lang="en-US" b="true" sz="13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Les variabl</a:t>
            </a:r>
            <a:r>
              <a:rPr lang="en-US" b="true" sz="13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es catégorielles sont transformées via OneHotEncoder en colonnes binaires.</a:t>
            </a:r>
          </a:p>
          <a:p>
            <a:pPr algn="l" marL="283824" indent="-141912" lvl="1">
              <a:lnSpc>
                <a:spcPts val="1840"/>
              </a:lnSpc>
              <a:buFont typeface="Arial"/>
              <a:buChar char="•"/>
            </a:pPr>
            <a:r>
              <a:rPr lang="en-US" b="true" sz="13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Toutes les colonnes sont concaténées (all_features).</a:t>
            </a:r>
          </a:p>
          <a:p>
            <a:pPr algn="l">
              <a:lnSpc>
                <a:spcPts val="1840"/>
              </a:lnSpc>
            </a:pPr>
          </a:p>
          <a:p>
            <a:pPr algn="l" marL="283824" indent="-141912" lvl="1">
              <a:lnSpc>
                <a:spcPts val="1840"/>
              </a:lnSpc>
              <a:buFont typeface="Arial"/>
              <a:buChar char="•"/>
            </a:pPr>
            <a:r>
              <a:rPr lang="en-US" b="true" sz="13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Importance des features :</a:t>
            </a:r>
          </a:p>
          <a:p>
            <a:pPr algn="l" marL="283824" indent="-141912" lvl="1">
              <a:lnSpc>
                <a:spcPts val="1840"/>
              </a:lnSpc>
              <a:buFont typeface="Arial"/>
              <a:buChar char="•"/>
            </a:pPr>
            <a:r>
              <a:rPr lang="en-US" b="true" sz="13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rf_model.feature_importances_ retourne l’importance relative de chaque variable.</a:t>
            </a:r>
          </a:p>
          <a:p>
            <a:pPr algn="l" marL="283824" indent="-141912" lvl="1">
              <a:lnSpc>
                <a:spcPts val="1840"/>
              </a:lnSpc>
              <a:buFont typeface="Arial"/>
              <a:buChar char="•"/>
            </a:pPr>
            <a:r>
              <a:rPr lang="en-US" b="true" sz="13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L</a:t>
            </a:r>
            <a:r>
              <a:rPr lang="en-US" b="true" sz="13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es variables sont triées par importance décroissante.</a:t>
            </a:r>
          </a:p>
          <a:p>
            <a:pPr algn="l">
              <a:lnSpc>
                <a:spcPts val="1840"/>
              </a:lnSpc>
            </a:pPr>
          </a:p>
          <a:p>
            <a:pPr algn="l" marL="283824" indent="-141912" lvl="1">
              <a:lnSpc>
                <a:spcPts val="1840"/>
              </a:lnSpc>
              <a:buFont typeface="Arial"/>
              <a:buChar char="•"/>
            </a:pPr>
            <a:r>
              <a:rPr lang="en-US" b="true" sz="13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Visu</a:t>
            </a:r>
            <a:r>
              <a:rPr lang="en-US" b="true" sz="13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alisation :</a:t>
            </a:r>
          </a:p>
          <a:p>
            <a:pPr algn="l" marL="283824" indent="-141912" lvl="1">
              <a:lnSpc>
                <a:spcPts val="1840"/>
              </a:lnSpc>
              <a:buFont typeface="Arial"/>
              <a:buChar char="•"/>
            </a:pPr>
            <a:r>
              <a:rPr lang="en-US" b="true" sz="13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Bar chart horizontal (Plotly) pour les top_k features les plus importantes.</a:t>
            </a:r>
          </a:p>
          <a:p>
            <a:pPr algn="l" marL="283824" indent="-141912" lvl="1">
              <a:lnSpc>
                <a:spcPts val="1840"/>
              </a:lnSpc>
              <a:buFont typeface="Arial"/>
              <a:buChar char="•"/>
            </a:pPr>
            <a:r>
              <a:rPr lang="en-US" b="true" sz="13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Pe</a:t>
            </a:r>
            <a:r>
              <a:rPr lang="en-US" b="true" sz="13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rm</a:t>
            </a:r>
            <a:r>
              <a:rPr lang="en-US" b="true" sz="13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et de voir rapidement quelles variables influencent le plus les prédictions du modèle.</a:t>
            </a:r>
          </a:p>
          <a:p>
            <a:pPr algn="l" marL="283824" indent="-141912" lvl="1">
              <a:lnSpc>
                <a:spcPts val="1840"/>
              </a:lnSpc>
              <a:buFont typeface="Arial"/>
              <a:buChar char="•"/>
            </a:pPr>
            <a:r>
              <a:rPr lang="en-US" b="true" sz="13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Interprétation clé à mettre sur le slide :</a:t>
            </a:r>
          </a:p>
          <a:p>
            <a:pPr algn="l" marL="283824" indent="-141912" lvl="1">
              <a:lnSpc>
                <a:spcPts val="1840"/>
              </a:lnSpc>
              <a:buFont typeface="Arial"/>
              <a:buChar char="•"/>
            </a:pPr>
            <a:r>
              <a:rPr lang="en-US" b="true" sz="13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Les variables avec les plus grandes importances ont le plus d’influence pour prédire si un employé va quitter ou rester.</a:t>
            </a:r>
          </a:p>
          <a:p>
            <a:pPr algn="l" marL="283824" indent="-141912" lvl="1">
              <a:lnSpc>
                <a:spcPts val="1840"/>
              </a:lnSpc>
              <a:buFont typeface="Arial"/>
              <a:buChar char="•"/>
            </a:pPr>
            <a:r>
              <a:rPr lang="en-US" b="true" sz="13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Exemple typique (selon les données) :</a:t>
            </a:r>
          </a:p>
          <a:p>
            <a:pPr algn="l" marL="283824" indent="-141912" lvl="1">
              <a:lnSpc>
                <a:spcPts val="1840"/>
              </a:lnSpc>
              <a:buFont typeface="Arial"/>
              <a:buChar char="•"/>
            </a:pPr>
            <a:r>
              <a:rPr lang="en-US" b="true" sz="13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Ancienneté dans l’entreprise</a:t>
            </a:r>
          </a:p>
          <a:p>
            <a:pPr algn="l" marL="283824" indent="-141912" lvl="1">
              <a:lnSpc>
                <a:spcPts val="1840"/>
              </a:lnSpc>
              <a:buFont typeface="Arial"/>
              <a:buChar char="•"/>
            </a:pPr>
            <a:r>
              <a:rPr lang="en-US" b="true" sz="13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Note d’évaluation actuelle</a:t>
            </a:r>
          </a:p>
          <a:p>
            <a:pPr algn="l" marL="283824" indent="-141912" lvl="1">
              <a:lnSpc>
                <a:spcPts val="1840"/>
              </a:lnSpc>
              <a:buFont typeface="Arial"/>
              <a:buChar char="•"/>
            </a:pPr>
            <a:r>
              <a:rPr lang="en-US" b="true" sz="13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Satisfaction environnement / équipe</a:t>
            </a:r>
          </a:p>
          <a:p>
            <a:pPr algn="l">
              <a:lnSpc>
                <a:spcPts val="1840"/>
              </a:lnSpc>
            </a:pPr>
          </a:p>
          <a:p>
            <a:pPr algn="l" marL="283824" indent="-141912" lvl="1">
              <a:lnSpc>
                <a:spcPts val="1840"/>
              </a:lnSpc>
              <a:buFont typeface="Arial"/>
              <a:buChar char="•"/>
            </a:pPr>
            <a:r>
              <a:rPr lang="en-US" b="true" sz="13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Insight : Permet d’orienter des actions RH (focus sur les facteurs critiques de départ).</a:t>
            </a:r>
          </a:p>
          <a:p>
            <a:pPr algn="l">
              <a:lnSpc>
                <a:spcPts val="1840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4991901" y="1346827"/>
            <a:ext cx="7047613" cy="3397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Analyse des features avec le RandomForest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-2017280" y="3594801"/>
            <a:ext cx="8944431" cy="4439967"/>
            <a:chOff x="0" y="0"/>
            <a:chExt cx="2355735" cy="116937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55735" cy="1169374"/>
            </a:xfrm>
            <a:custGeom>
              <a:avLst/>
              <a:gdLst/>
              <a:ahLst/>
              <a:cxnLst/>
              <a:rect r="r" b="b" t="t" l="l"/>
              <a:pathLst>
                <a:path h="1169374" w="2355735">
                  <a:moveTo>
                    <a:pt x="4328" y="0"/>
                  </a:moveTo>
                  <a:lnTo>
                    <a:pt x="2351407" y="0"/>
                  </a:lnTo>
                  <a:cubicBezTo>
                    <a:pt x="2353797" y="0"/>
                    <a:pt x="2355735" y="1938"/>
                    <a:pt x="2355735" y="4328"/>
                  </a:cubicBezTo>
                  <a:lnTo>
                    <a:pt x="2355735" y="1165046"/>
                  </a:lnTo>
                  <a:cubicBezTo>
                    <a:pt x="2355735" y="1167436"/>
                    <a:pt x="2353797" y="1169374"/>
                    <a:pt x="2351407" y="1169374"/>
                  </a:cubicBezTo>
                  <a:lnTo>
                    <a:pt x="4328" y="1169374"/>
                  </a:lnTo>
                  <a:cubicBezTo>
                    <a:pt x="1938" y="1169374"/>
                    <a:pt x="0" y="1167436"/>
                    <a:pt x="0" y="1165046"/>
                  </a:cubicBezTo>
                  <a:lnTo>
                    <a:pt x="0" y="4328"/>
                  </a:lnTo>
                  <a:cubicBezTo>
                    <a:pt x="0" y="1938"/>
                    <a:pt x="1938" y="0"/>
                    <a:pt x="4328" y="0"/>
                  </a:cubicBezTo>
                  <a:close/>
                </a:path>
              </a:pathLst>
            </a:custGeom>
            <a:solidFill>
              <a:srgbClr val="C3CDC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355735" cy="120747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773650" y="9772650"/>
            <a:ext cx="556708" cy="556708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69533" y="0"/>
                  </a:moveTo>
                  <a:lnTo>
                    <a:pt x="743267" y="0"/>
                  </a:lnTo>
                  <a:cubicBezTo>
                    <a:pt x="761708" y="0"/>
                    <a:pt x="779394" y="7326"/>
                    <a:pt x="792434" y="20366"/>
                  </a:cubicBezTo>
                  <a:cubicBezTo>
                    <a:pt x="805474" y="33406"/>
                    <a:pt x="812800" y="51092"/>
                    <a:pt x="812800" y="69533"/>
                  </a:cubicBezTo>
                  <a:lnTo>
                    <a:pt x="812800" y="743267"/>
                  </a:lnTo>
                  <a:cubicBezTo>
                    <a:pt x="812800" y="761708"/>
                    <a:pt x="805474" y="779394"/>
                    <a:pt x="792434" y="792434"/>
                  </a:cubicBezTo>
                  <a:cubicBezTo>
                    <a:pt x="779394" y="805474"/>
                    <a:pt x="761708" y="812800"/>
                    <a:pt x="743267" y="812800"/>
                  </a:cubicBezTo>
                  <a:lnTo>
                    <a:pt x="69533" y="812800"/>
                  </a:lnTo>
                  <a:cubicBezTo>
                    <a:pt x="51092" y="812800"/>
                    <a:pt x="33406" y="805474"/>
                    <a:pt x="20366" y="792434"/>
                  </a:cubicBezTo>
                  <a:cubicBezTo>
                    <a:pt x="7326" y="779394"/>
                    <a:pt x="0" y="761708"/>
                    <a:pt x="0" y="743267"/>
                  </a:cubicBezTo>
                  <a:lnTo>
                    <a:pt x="0" y="69533"/>
                  </a:lnTo>
                  <a:cubicBezTo>
                    <a:pt x="0" y="51092"/>
                    <a:pt x="7326" y="33406"/>
                    <a:pt x="20366" y="20366"/>
                  </a:cubicBezTo>
                  <a:cubicBezTo>
                    <a:pt x="33406" y="7326"/>
                    <a:pt x="51092" y="0"/>
                    <a:pt x="69533" y="0"/>
                  </a:cubicBezTo>
                  <a:close/>
                </a:path>
              </a:pathLst>
            </a:custGeom>
            <a:solidFill>
              <a:srgbClr val="EAEEEC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  <a:r>
                <a:rPr lang="en-US" sz="1900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16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773650" y="-42358"/>
            <a:ext cx="556708" cy="556708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69533" y="0"/>
                  </a:moveTo>
                  <a:lnTo>
                    <a:pt x="743267" y="0"/>
                  </a:lnTo>
                  <a:cubicBezTo>
                    <a:pt x="761708" y="0"/>
                    <a:pt x="779394" y="7326"/>
                    <a:pt x="792434" y="20366"/>
                  </a:cubicBezTo>
                  <a:cubicBezTo>
                    <a:pt x="805474" y="33406"/>
                    <a:pt x="812800" y="51092"/>
                    <a:pt x="812800" y="69533"/>
                  </a:cubicBezTo>
                  <a:lnTo>
                    <a:pt x="812800" y="743267"/>
                  </a:lnTo>
                  <a:cubicBezTo>
                    <a:pt x="812800" y="761708"/>
                    <a:pt x="805474" y="779394"/>
                    <a:pt x="792434" y="792434"/>
                  </a:cubicBezTo>
                  <a:cubicBezTo>
                    <a:pt x="779394" y="805474"/>
                    <a:pt x="761708" y="812800"/>
                    <a:pt x="743267" y="812800"/>
                  </a:cubicBezTo>
                  <a:lnTo>
                    <a:pt x="69533" y="812800"/>
                  </a:lnTo>
                  <a:cubicBezTo>
                    <a:pt x="51092" y="812800"/>
                    <a:pt x="33406" y="805474"/>
                    <a:pt x="20366" y="792434"/>
                  </a:cubicBezTo>
                  <a:cubicBezTo>
                    <a:pt x="7326" y="779394"/>
                    <a:pt x="0" y="761708"/>
                    <a:pt x="0" y="743267"/>
                  </a:cubicBezTo>
                  <a:lnTo>
                    <a:pt x="0" y="69533"/>
                  </a:lnTo>
                  <a:cubicBezTo>
                    <a:pt x="0" y="51092"/>
                    <a:pt x="7326" y="33406"/>
                    <a:pt x="20366" y="20366"/>
                  </a:cubicBezTo>
                  <a:cubicBezTo>
                    <a:pt x="33406" y="7326"/>
                    <a:pt x="51092" y="0"/>
                    <a:pt x="69533" y="0"/>
                  </a:cubicBezTo>
                  <a:close/>
                </a:path>
              </a:pathLst>
            </a:custGeom>
            <a:solidFill>
              <a:srgbClr val="2E403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4991901" y="1926486"/>
            <a:ext cx="12635449" cy="6975821"/>
          </a:xfrm>
          <a:custGeom>
            <a:avLst/>
            <a:gdLst/>
            <a:ahLst/>
            <a:cxnLst/>
            <a:rect r="r" b="b" t="t" l="l"/>
            <a:pathLst>
              <a:path h="6975821" w="12635449">
                <a:moveTo>
                  <a:pt x="0" y="0"/>
                </a:moveTo>
                <a:lnTo>
                  <a:pt x="12635449" y="0"/>
                </a:lnTo>
                <a:lnTo>
                  <a:pt x="12635449" y="6975821"/>
                </a:lnTo>
                <a:lnTo>
                  <a:pt x="0" y="69758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4808507" y="-47769"/>
            <a:ext cx="13341345" cy="13903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17"/>
              </a:lnSpc>
            </a:pPr>
            <a:r>
              <a:rPr lang="en-US" sz="7512" spc="-247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Permutation importance 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75288" y="1492332"/>
            <a:ext cx="4159295" cy="83739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62180" indent="-131090" lvl="1">
              <a:lnSpc>
                <a:spcPts val="1700"/>
              </a:lnSpc>
              <a:buFont typeface="Arial"/>
              <a:buChar char="•"/>
            </a:pPr>
            <a:r>
              <a:rPr lang="en-US" b="true" sz="12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Transformation des données :</a:t>
            </a:r>
          </a:p>
          <a:p>
            <a:pPr algn="l">
              <a:lnSpc>
                <a:spcPts val="1700"/>
              </a:lnSpc>
            </a:pPr>
          </a:p>
          <a:p>
            <a:pPr algn="l" marL="262180" indent="-131090" lvl="1">
              <a:lnSpc>
                <a:spcPts val="1700"/>
              </a:lnSpc>
              <a:buFont typeface="Arial"/>
              <a:buChar char="•"/>
            </a:pPr>
            <a:r>
              <a:rPr lang="en-US" b="true" sz="12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X_test_t</a:t>
            </a:r>
            <a:r>
              <a:rPr lang="en-US" b="true" sz="12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ransformed = preproc.transform(X_test)</a:t>
            </a:r>
          </a:p>
          <a:p>
            <a:pPr algn="l">
              <a:lnSpc>
                <a:spcPts val="1700"/>
              </a:lnSpc>
            </a:pPr>
          </a:p>
          <a:p>
            <a:pPr algn="l">
              <a:lnSpc>
                <a:spcPts val="1700"/>
              </a:lnSpc>
            </a:pPr>
            <a:r>
              <a:rPr lang="en-US" sz="1214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 applique le prétraitement aux données de test (normalisation + one-hot encoding).</a:t>
            </a:r>
          </a:p>
          <a:p>
            <a:pPr algn="l">
              <a:lnSpc>
                <a:spcPts val="1700"/>
              </a:lnSpc>
            </a:pPr>
          </a:p>
          <a:p>
            <a:pPr algn="l" marL="262180" indent="-131090" lvl="1">
              <a:lnSpc>
                <a:spcPts val="1700"/>
              </a:lnSpc>
              <a:buFont typeface="Arial"/>
              <a:buChar char="•"/>
            </a:pPr>
            <a:r>
              <a:rPr lang="en-US" b="true" sz="12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Calcul d</a:t>
            </a:r>
            <a:r>
              <a:rPr lang="en-US" b="true" sz="12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e l’importance par permutation :</a:t>
            </a:r>
          </a:p>
          <a:p>
            <a:pPr algn="l">
              <a:lnSpc>
                <a:spcPts val="1700"/>
              </a:lnSpc>
            </a:pPr>
          </a:p>
          <a:p>
            <a:pPr algn="l" marL="262180" indent="-131090" lvl="1">
              <a:lnSpc>
                <a:spcPts val="1700"/>
              </a:lnSpc>
              <a:buFont typeface="Arial"/>
              <a:buChar char="•"/>
            </a:pPr>
            <a:r>
              <a:rPr lang="en-US" b="true" sz="12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p</a:t>
            </a:r>
            <a:r>
              <a:rPr lang="en-US" b="true" sz="12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ermutation_importance évalue la diminution du score (ici F1) lorsque l</a:t>
            </a:r>
            <a:r>
              <a:rPr lang="en-US" b="true" sz="12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es val</a:t>
            </a:r>
            <a:r>
              <a:rPr lang="en-US" b="true" sz="12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eurs d’une feature sont mélangées aléatoirement.</a:t>
            </a:r>
          </a:p>
          <a:p>
            <a:pPr algn="l">
              <a:lnSpc>
                <a:spcPts val="1700"/>
              </a:lnSpc>
            </a:pPr>
          </a:p>
          <a:p>
            <a:pPr algn="l" marL="262180" indent="-131090" lvl="1">
              <a:lnSpc>
                <a:spcPts val="1700"/>
              </a:lnSpc>
              <a:buFont typeface="Arial"/>
              <a:buChar char="•"/>
            </a:pPr>
            <a:r>
              <a:rPr lang="en-US" b="true" sz="12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Si le score chute fortement, la feature est importante.</a:t>
            </a:r>
          </a:p>
          <a:p>
            <a:pPr algn="l">
              <a:lnSpc>
                <a:spcPts val="1700"/>
              </a:lnSpc>
            </a:pPr>
          </a:p>
          <a:p>
            <a:pPr algn="l" marL="262180" indent="-131090" lvl="1">
              <a:lnSpc>
                <a:spcPts val="1700"/>
              </a:lnSpc>
              <a:buFont typeface="Arial"/>
              <a:buChar char="•"/>
            </a:pPr>
            <a:r>
              <a:rPr lang="en-US" b="true" sz="12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n_repeats=10 : répète 10 fois la permutation pour stabiliser le résultat.</a:t>
            </a:r>
          </a:p>
          <a:p>
            <a:pPr algn="l">
              <a:lnSpc>
                <a:spcPts val="1700"/>
              </a:lnSpc>
            </a:pPr>
          </a:p>
          <a:p>
            <a:pPr algn="l" marL="262180" indent="-131090" lvl="1">
              <a:lnSpc>
                <a:spcPts val="1700"/>
              </a:lnSpc>
              <a:buFont typeface="Arial"/>
              <a:buChar char="•"/>
            </a:pPr>
            <a:r>
              <a:rPr lang="en-US" b="true" sz="12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Création du DataFra</a:t>
            </a:r>
            <a:r>
              <a:rPr lang="en-US" b="true" sz="12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me pour visualisation :</a:t>
            </a:r>
          </a:p>
          <a:p>
            <a:pPr algn="l" marL="262180" indent="-131090" lvl="1">
              <a:lnSpc>
                <a:spcPts val="1700"/>
              </a:lnSpc>
              <a:buFont typeface="Arial"/>
              <a:buChar char="•"/>
            </a:pPr>
            <a:r>
              <a:rPr lang="en-US" b="true" sz="12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Les features sont associées à leur importance moyenne (importance_mean).</a:t>
            </a:r>
          </a:p>
          <a:p>
            <a:pPr algn="l" marL="262180" indent="-131090" lvl="1">
              <a:lnSpc>
                <a:spcPts val="1700"/>
              </a:lnSpc>
              <a:buFont typeface="Arial"/>
              <a:buChar char="•"/>
            </a:pPr>
            <a:r>
              <a:rPr lang="en-US" b="true" sz="12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L</a:t>
            </a:r>
            <a:r>
              <a:rPr lang="en-US" b="true" sz="12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es features sont triées par ordre décroissant.</a:t>
            </a:r>
          </a:p>
          <a:p>
            <a:pPr algn="l" marL="262180" indent="-131090" lvl="1">
              <a:lnSpc>
                <a:spcPts val="1700"/>
              </a:lnSpc>
              <a:buFont typeface="Arial"/>
              <a:buChar char="•"/>
            </a:pPr>
            <a:r>
              <a:rPr lang="en-US" b="true" sz="12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Visu</a:t>
            </a:r>
            <a:r>
              <a:rPr lang="en-US" b="true" sz="12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alisation :</a:t>
            </a:r>
          </a:p>
          <a:p>
            <a:pPr algn="l" marL="262180" indent="-131090" lvl="1">
              <a:lnSpc>
                <a:spcPts val="1700"/>
              </a:lnSpc>
              <a:buFont typeface="Arial"/>
              <a:buChar char="•"/>
            </a:pPr>
            <a:r>
              <a:rPr lang="en-US" b="true" sz="12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Bar chart horizontal (Plotly) pour les top_k features les plus i</a:t>
            </a:r>
            <a:r>
              <a:rPr lang="en-US" b="true" sz="12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nfluentes.</a:t>
            </a:r>
          </a:p>
          <a:p>
            <a:pPr algn="l" marL="262180" indent="-131090" lvl="1">
              <a:lnSpc>
                <a:spcPts val="1700"/>
              </a:lnSpc>
              <a:buFont typeface="Arial"/>
              <a:buChar char="•"/>
            </a:pPr>
            <a:r>
              <a:rPr lang="en-US" b="true" sz="12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Interprétation clé à mettre sur le slide :</a:t>
            </a:r>
          </a:p>
          <a:p>
            <a:pPr algn="l" marL="262180" indent="-131090" lvl="1">
              <a:lnSpc>
                <a:spcPts val="1700"/>
              </a:lnSpc>
              <a:buFont typeface="Arial"/>
              <a:buChar char="•"/>
            </a:pPr>
            <a:r>
              <a:rPr lang="en-US" b="true" sz="12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Contrairement à l’importance native du RandomForest, cette méthode évalue l’impact réel sur la performance.</a:t>
            </a:r>
          </a:p>
          <a:p>
            <a:pPr algn="l">
              <a:lnSpc>
                <a:spcPts val="1700"/>
              </a:lnSpc>
            </a:pPr>
          </a:p>
          <a:p>
            <a:pPr algn="l" marL="262180" indent="-131090" lvl="1">
              <a:lnSpc>
                <a:spcPts val="1700"/>
              </a:lnSpc>
              <a:buFont typeface="Arial"/>
              <a:buChar char="•"/>
            </a:pPr>
            <a:r>
              <a:rPr lang="en-US" b="true" sz="12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Les features les plus importantes montrent quelles variables influencent vraiment les prédictions.</a:t>
            </a:r>
          </a:p>
          <a:p>
            <a:pPr algn="l">
              <a:lnSpc>
                <a:spcPts val="1700"/>
              </a:lnSpc>
            </a:pPr>
          </a:p>
          <a:p>
            <a:pPr algn="l" marL="262180" indent="-131090" lvl="1">
              <a:lnSpc>
                <a:spcPts val="1700"/>
              </a:lnSpc>
              <a:buFont typeface="Arial"/>
              <a:buChar char="•"/>
            </a:pPr>
            <a:r>
              <a:rPr lang="en-US" b="true" sz="12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 </a:t>
            </a:r>
            <a:r>
              <a:rPr lang="en-US" b="true" sz="121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Insight : Permet de confirmer ou ajuster les priorités identifiées par l’importance native.</a:t>
            </a:r>
          </a:p>
          <a:p>
            <a:pPr algn="l">
              <a:lnSpc>
                <a:spcPts val="1700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4991901" y="1346827"/>
            <a:ext cx="7047613" cy="3397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Analyse des features via Permutation Importance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-2107420" y="3371073"/>
            <a:ext cx="9258300" cy="4573555"/>
            <a:chOff x="0" y="0"/>
            <a:chExt cx="2438400" cy="120455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" cy="1204558"/>
            </a:xfrm>
            <a:custGeom>
              <a:avLst/>
              <a:gdLst/>
              <a:ahLst/>
              <a:cxnLst/>
              <a:rect r="r" b="b" t="t" l="l"/>
              <a:pathLst>
                <a:path h="1204558" w="2438400">
                  <a:moveTo>
                    <a:pt x="4181" y="0"/>
                  </a:moveTo>
                  <a:lnTo>
                    <a:pt x="2434219" y="0"/>
                  </a:lnTo>
                  <a:cubicBezTo>
                    <a:pt x="2436528" y="0"/>
                    <a:pt x="2438400" y="1872"/>
                    <a:pt x="2438400" y="4181"/>
                  </a:cubicBezTo>
                  <a:lnTo>
                    <a:pt x="2438400" y="1200377"/>
                  </a:lnTo>
                  <a:cubicBezTo>
                    <a:pt x="2438400" y="1202686"/>
                    <a:pt x="2436528" y="1204558"/>
                    <a:pt x="2434219" y="1204558"/>
                  </a:cubicBezTo>
                  <a:lnTo>
                    <a:pt x="4181" y="1204558"/>
                  </a:lnTo>
                  <a:cubicBezTo>
                    <a:pt x="1872" y="1204558"/>
                    <a:pt x="0" y="1202686"/>
                    <a:pt x="0" y="1200377"/>
                  </a:cubicBezTo>
                  <a:lnTo>
                    <a:pt x="0" y="4181"/>
                  </a:lnTo>
                  <a:cubicBezTo>
                    <a:pt x="0" y="1872"/>
                    <a:pt x="1872" y="0"/>
                    <a:pt x="4181" y="0"/>
                  </a:cubicBezTo>
                  <a:close/>
                </a:path>
              </a:pathLst>
            </a:custGeom>
            <a:solidFill>
              <a:srgbClr val="C3CDC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438400" cy="12426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773650" y="9772650"/>
            <a:ext cx="556708" cy="556708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69533" y="0"/>
                  </a:moveTo>
                  <a:lnTo>
                    <a:pt x="743267" y="0"/>
                  </a:lnTo>
                  <a:cubicBezTo>
                    <a:pt x="761708" y="0"/>
                    <a:pt x="779394" y="7326"/>
                    <a:pt x="792434" y="20366"/>
                  </a:cubicBezTo>
                  <a:cubicBezTo>
                    <a:pt x="805474" y="33406"/>
                    <a:pt x="812800" y="51092"/>
                    <a:pt x="812800" y="69533"/>
                  </a:cubicBezTo>
                  <a:lnTo>
                    <a:pt x="812800" y="743267"/>
                  </a:lnTo>
                  <a:cubicBezTo>
                    <a:pt x="812800" y="761708"/>
                    <a:pt x="805474" y="779394"/>
                    <a:pt x="792434" y="792434"/>
                  </a:cubicBezTo>
                  <a:cubicBezTo>
                    <a:pt x="779394" y="805474"/>
                    <a:pt x="761708" y="812800"/>
                    <a:pt x="743267" y="812800"/>
                  </a:cubicBezTo>
                  <a:lnTo>
                    <a:pt x="69533" y="812800"/>
                  </a:lnTo>
                  <a:cubicBezTo>
                    <a:pt x="51092" y="812800"/>
                    <a:pt x="33406" y="805474"/>
                    <a:pt x="20366" y="792434"/>
                  </a:cubicBezTo>
                  <a:cubicBezTo>
                    <a:pt x="7326" y="779394"/>
                    <a:pt x="0" y="761708"/>
                    <a:pt x="0" y="743267"/>
                  </a:cubicBezTo>
                  <a:lnTo>
                    <a:pt x="0" y="69533"/>
                  </a:lnTo>
                  <a:cubicBezTo>
                    <a:pt x="0" y="51092"/>
                    <a:pt x="7326" y="33406"/>
                    <a:pt x="20366" y="20366"/>
                  </a:cubicBezTo>
                  <a:cubicBezTo>
                    <a:pt x="33406" y="7326"/>
                    <a:pt x="51092" y="0"/>
                    <a:pt x="69533" y="0"/>
                  </a:cubicBezTo>
                  <a:close/>
                </a:path>
              </a:pathLst>
            </a:custGeom>
            <a:solidFill>
              <a:srgbClr val="EAEEEC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  <a:r>
                <a:rPr lang="en-US" sz="1900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17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773650" y="-42358"/>
            <a:ext cx="556708" cy="556708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69533" y="0"/>
                  </a:moveTo>
                  <a:lnTo>
                    <a:pt x="743267" y="0"/>
                  </a:lnTo>
                  <a:cubicBezTo>
                    <a:pt x="761708" y="0"/>
                    <a:pt x="779394" y="7326"/>
                    <a:pt x="792434" y="20366"/>
                  </a:cubicBezTo>
                  <a:cubicBezTo>
                    <a:pt x="805474" y="33406"/>
                    <a:pt x="812800" y="51092"/>
                    <a:pt x="812800" y="69533"/>
                  </a:cubicBezTo>
                  <a:lnTo>
                    <a:pt x="812800" y="743267"/>
                  </a:lnTo>
                  <a:cubicBezTo>
                    <a:pt x="812800" y="761708"/>
                    <a:pt x="805474" y="779394"/>
                    <a:pt x="792434" y="792434"/>
                  </a:cubicBezTo>
                  <a:cubicBezTo>
                    <a:pt x="779394" y="805474"/>
                    <a:pt x="761708" y="812800"/>
                    <a:pt x="743267" y="812800"/>
                  </a:cubicBezTo>
                  <a:lnTo>
                    <a:pt x="69533" y="812800"/>
                  </a:lnTo>
                  <a:cubicBezTo>
                    <a:pt x="51092" y="812800"/>
                    <a:pt x="33406" y="805474"/>
                    <a:pt x="20366" y="792434"/>
                  </a:cubicBezTo>
                  <a:cubicBezTo>
                    <a:pt x="7326" y="779394"/>
                    <a:pt x="0" y="761708"/>
                    <a:pt x="0" y="743267"/>
                  </a:cubicBezTo>
                  <a:lnTo>
                    <a:pt x="0" y="69533"/>
                  </a:lnTo>
                  <a:cubicBezTo>
                    <a:pt x="0" y="51092"/>
                    <a:pt x="7326" y="33406"/>
                    <a:pt x="20366" y="20366"/>
                  </a:cubicBezTo>
                  <a:cubicBezTo>
                    <a:pt x="33406" y="7326"/>
                    <a:pt x="51092" y="0"/>
                    <a:pt x="69533" y="0"/>
                  </a:cubicBezTo>
                  <a:close/>
                </a:path>
              </a:pathLst>
            </a:custGeom>
            <a:solidFill>
              <a:srgbClr val="2E403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4991901" y="2010401"/>
            <a:ext cx="13081001" cy="7074642"/>
          </a:xfrm>
          <a:custGeom>
            <a:avLst/>
            <a:gdLst/>
            <a:ahLst/>
            <a:cxnLst/>
            <a:rect r="r" b="b" t="t" l="l"/>
            <a:pathLst>
              <a:path h="7074642" w="13081001">
                <a:moveTo>
                  <a:pt x="0" y="0"/>
                </a:moveTo>
                <a:lnTo>
                  <a:pt x="13081001" y="0"/>
                </a:lnTo>
                <a:lnTo>
                  <a:pt x="13081001" y="7074641"/>
                </a:lnTo>
                <a:lnTo>
                  <a:pt x="0" y="70746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4808507" y="-9669"/>
            <a:ext cx="13341345" cy="10715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137"/>
              </a:lnSpc>
            </a:pPr>
            <a:r>
              <a:rPr lang="en-US" sz="5812" spc="-191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Interprétation des modèles avec SHAP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34952" y="1172595"/>
            <a:ext cx="4456317" cy="92202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7062" indent="-128531" lvl="1">
              <a:lnSpc>
                <a:spcPts val="1666"/>
              </a:lnSpc>
              <a:buFont typeface="Arial"/>
              <a:buChar char="•"/>
            </a:pPr>
            <a:r>
              <a:rPr lang="en-US" b="true" sz="1190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Préparation des données :</a:t>
            </a:r>
          </a:p>
          <a:p>
            <a:pPr algn="l" marL="257062" indent="-128531" lvl="1">
              <a:lnSpc>
                <a:spcPts val="1666"/>
              </a:lnSpc>
              <a:buFont typeface="Arial"/>
              <a:buChar char="•"/>
            </a:pPr>
            <a:r>
              <a:rPr lang="en-US" b="true" sz="1190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X_train_t</a:t>
            </a:r>
            <a:r>
              <a:rPr lang="en-US" b="true" sz="1190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ransformed = preproc.transform(X_train) applique le prétraitement aux données d’entraînement (scaling + one-hot encoding).</a:t>
            </a:r>
          </a:p>
          <a:p>
            <a:pPr algn="l">
              <a:lnSpc>
                <a:spcPts val="1666"/>
              </a:lnSpc>
            </a:pPr>
          </a:p>
          <a:p>
            <a:pPr algn="l" marL="257062" indent="-128531" lvl="1">
              <a:lnSpc>
                <a:spcPts val="1666"/>
              </a:lnSpc>
              <a:buFont typeface="Arial"/>
              <a:buChar char="•"/>
            </a:pPr>
            <a:r>
              <a:rPr lang="en-US" b="true" sz="1190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Création d</a:t>
            </a:r>
            <a:r>
              <a:rPr lang="en-US" b="true" sz="1190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e l’explainer SHAP :</a:t>
            </a:r>
          </a:p>
          <a:p>
            <a:pPr algn="l" marL="257062" indent="-128531" lvl="1">
              <a:lnSpc>
                <a:spcPts val="1666"/>
              </a:lnSpc>
              <a:buFont typeface="Arial"/>
              <a:buChar char="•"/>
            </a:pPr>
            <a:r>
              <a:rPr lang="en-US" b="true" sz="1190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explainer = sha</a:t>
            </a:r>
            <a:r>
              <a:rPr lang="en-US" b="true" sz="1190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p.T</a:t>
            </a:r>
            <a:r>
              <a:rPr lang="en-US" b="true" sz="1190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reeExplainer(rf_model) construit un explainer adapté aux modèles de type arbre (RandomForest).</a:t>
            </a:r>
          </a:p>
          <a:p>
            <a:pPr algn="l" marL="257062" indent="-128531" lvl="1">
              <a:lnSpc>
                <a:spcPts val="1666"/>
              </a:lnSpc>
              <a:buFont typeface="Arial"/>
              <a:buChar char="•"/>
            </a:pPr>
            <a:r>
              <a:rPr lang="en-US" b="true" sz="1190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Calcul d</a:t>
            </a:r>
            <a:r>
              <a:rPr lang="en-US" b="true" sz="1190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es val</a:t>
            </a:r>
            <a:r>
              <a:rPr lang="en-US" b="true" sz="1190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eurs SHAP :</a:t>
            </a:r>
          </a:p>
          <a:p>
            <a:pPr algn="l" marL="257062" indent="-128531" lvl="1">
              <a:lnSpc>
                <a:spcPts val="1666"/>
              </a:lnSpc>
              <a:buFont typeface="Arial"/>
              <a:buChar char="•"/>
            </a:pPr>
            <a:r>
              <a:rPr lang="en-US" b="true" sz="1190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shap_values = explainer.shap_values(X_train_transformed) calcule l’impact de chaque feature sur chaque prédiction.</a:t>
            </a:r>
          </a:p>
          <a:p>
            <a:pPr algn="l" marL="257062" indent="-128531" lvl="1">
              <a:lnSpc>
                <a:spcPts val="1666"/>
              </a:lnSpc>
              <a:buFont typeface="Arial"/>
              <a:buChar char="•"/>
            </a:pPr>
            <a:r>
              <a:rPr lang="en-US" b="true" sz="1190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L</a:t>
            </a:r>
            <a:r>
              <a:rPr lang="en-US" b="true" sz="1190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es valeurs sont séparées pour chaque classe. Ici, shap_values[1] correspond à la classe “Oui” (départ).</a:t>
            </a:r>
          </a:p>
          <a:p>
            <a:pPr algn="l">
              <a:lnSpc>
                <a:spcPts val="1666"/>
              </a:lnSpc>
            </a:pPr>
          </a:p>
          <a:p>
            <a:pPr algn="l" marL="257062" indent="-128531" lvl="1">
              <a:lnSpc>
                <a:spcPts val="1666"/>
              </a:lnSpc>
              <a:buFont typeface="Arial"/>
              <a:buChar char="•"/>
            </a:pPr>
            <a:r>
              <a:rPr lang="en-US" b="true" sz="1190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Importance </a:t>
            </a:r>
            <a:r>
              <a:rPr lang="en-US" b="true" sz="1190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moyenne absolue :</a:t>
            </a:r>
          </a:p>
          <a:p>
            <a:pPr algn="l" marL="257062" indent="-128531" lvl="1">
              <a:lnSpc>
                <a:spcPts val="1666"/>
              </a:lnSpc>
              <a:buFont typeface="Arial"/>
              <a:buChar char="•"/>
            </a:pPr>
            <a:r>
              <a:rPr lang="en-US" b="true" sz="1190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shap_mean = np.abs(shap_values[1]).mean(axis=0) calcule l’importance moyenne absolue pour chaque feature.</a:t>
            </a:r>
          </a:p>
          <a:p>
            <a:pPr algn="l" marL="257062" indent="-128531" lvl="1">
              <a:lnSpc>
                <a:spcPts val="1666"/>
              </a:lnSpc>
              <a:buFont typeface="Arial"/>
              <a:buChar char="•"/>
            </a:pPr>
            <a:r>
              <a:rPr lang="en-US" b="true" sz="1190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Perm</a:t>
            </a:r>
            <a:r>
              <a:rPr lang="en-US" b="true" sz="1190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et d’identifier les variables qui influencent le plus les prédictions.</a:t>
            </a:r>
          </a:p>
          <a:p>
            <a:pPr algn="l" marL="257062" indent="-128531" lvl="1">
              <a:lnSpc>
                <a:spcPts val="1666"/>
              </a:lnSpc>
              <a:buFont typeface="Arial"/>
              <a:buChar char="•"/>
            </a:pPr>
            <a:r>
              <a:rPr lang="en-US" b="true" sz="1190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Cré</a:t>
            </a:r>
            <a:r>
              <a:rPr lang="en-US" b="true" sz="1190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ation du graphique :</a:t>
            </a:r>
          </a:p>
          <a:p>
            <a:pPr algn="l" marL="257062" indent="-128531" lvl="1">
              <a:lnSpc>
                <a:spcPts val="1666"/>
              </a:lnSpc>
              <a:buFont typeface="Arial"/>
              <a:buChar char="•"/>
            </a:pPr>
            <a:r>
              <a:rPr lang="en-US" b="true" sz="1190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Bar chart horizontal (Plotly) pour les top_k features les plus i</a:t>
            </a:r>
            <a:r>
              <a:rPr lang="en-US" b="true" sz="1190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nfluentes.</a:t>
            </a:r>
          </a:p>
          <a:p>
            <a:pPr algn="l" marL="257062" indent="-128531" lvl="1">
              <a:lnSpc>
                <a:spcPts val="1666"/>
              </a:lnSpc>
              <a:buFont typeface="Arial"/>
              <a:buChar char="•"/>
            </a:pPr>
            <a:r>
              <a:rPr lang="en-US" b="true" sz="1190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Axe X : SHAP mean absolute</a:t>
            </a:r>
          </a:p>
          <a:p>
            <a:pPr algn="l" marL="257062" indent="-128531" lvl="1">
              <a:lnSpc>
                <a:spcPts val="1666"/>
              </a:lnSpc>
              <a:buFont typeface="Arial"/>
              <a:buChar char="•"/>
            </a:pPr>
            <a:r>
              <a:rPr lang="en-US" b="true" sz="1190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Axe Y : noms des variables</a:t>
            </a:r>
          </a:p>
          <a:p>
            <a:pPr algn="l" marL="257062" indent="-128531" lvl="1">
              <a:lnSpc>
                <a:spcPts val="1666"/>
              </a:lnSpc>
              <a:buFont typeface="Arial"/>
              <a:buChar char="•"/>
            </a:pPr>
            <a:r>
              <a:rPr lang="en-US" b="true" sz="1190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Ordre : décroissant de l’importance</a:t>
            </a:r>
          </a:p>
          <a:p>
            <a:pPr algn="l" marL="257062" indent="-128531" lvl="1">
              <a:lnSpc>
                <a:spcPts val="1666"/>
              </a:lnSpc>
              <a:buFont typeface="Arial"/>
              <a:buChar char="•"/>
            </a:pPr>
            <a:r>
              <a:rPr lang="en-US" b="true" sz="1190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Points clés à mettre sur le slide :</a:t>
            </a:r>
          </a:p>
          <a:p>
            <a:pPr algn="l" marL="257062" indent="-128531" lvl="1">
              <a:lnSpc>
                <a:spcPts val="1666"/>
              </a:lnSpc>
              <a:buFont typeface="Arial"/>
              <a:buChar char="•"/>
            </a:pPr>
            <a:r>
              <a:rPr lang="en-US" b="true" sz="1190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SHAP fournit une explication fine et locale, pas seulement globale.</a:t>
            </a:r>
          </a:p>
          <a:p>
            <a:pPr algn="l" marL="257062" indent="-128531" lvl="1">
              <a:lnSpc>
                <a:spcPts val="1666"/>
              </a:lnSpc>
              <a:buFont typeface="Arial"/>
              <a:buChar char="•"/>
            </a:pPr>
            <a:r>
              <a:rPr lang="en-US" b="true" sz="1190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Permet de voir quelle variable pousse la prédiction vers “Oui” ou “Non”.</a:t>
            </a:r>
          </a:p>
          <a:p>
            <a:pPr algn="l" marL="257062" indent="-128531" lvl="1">
              <a:lnSpc>
                <a:spcPts val="1666"/>
              </a:lnSpc>
              <a:buFont typeface="Arial"/>
              <a:buChar char="•"/>
            </a:pPr>
            <a:r>
              <a:rPr lang="en-US" b="true" sz="1190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Comparaison possible avec :</a:t>
            </a:r>
          </a:p>
          <a:p>
            <a:pPr algn="l" marL="257062" indent="-128531" lvl="1">
              <a:lnSpc>
                <a:spcPts val="1666"/>
              </a:lnSpc>
              <a:buFont typeface="Arial"/>
              <a:buChar char="•"/>
            </a:pPr>
            <a:r>
              <a:rPr lang="en-US" b="true" sz="1190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Importance native RF (Slide 17)</a:t>
            </a:r>
          </a:p>
          <a:p>
            <a:pPr algn="l" marL="257062" indent="-128531" lvl="1">
              <a:lnSpc>
                <a:spcPts val="1666"/>
              </a:lnSpc>
              <a:buFont typeface="Arial"/>
              <a:buChar char="•"/>
            </a:pPr>
            <a:r>
              <a:rPr lang="en-US" b="true" sz="1190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Permutation importance (Slide 18)</a:t>
            </a:r>
          </a:p>
          <a:p>
            <a:pPr algn="l">
              <a:lnSpc>
                <a:spcPts val="1666"/>
              </a:lnSpc>
            </a:pPr>
          </a:p>
          <a:p>
            <a:pPr algn="l" marL="257062" indent="-128531" lvl="1">
              <a:lnSpc>
                <a:spcPts val="1666"/>
              </a:lnSpc>
              <a:buFont typeface="Arial"/>
              <a:buChar char="•"/>
            </a:pPr>
            <a:r>
              <a:rPr lang="en-US" b="true" sz="1190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 Insight : Confirme les variables critiques pour prédire les départs</a:t>
            </a:r>
            <a:r>
              <a:rPr lang="en-US" b="true" sz="1190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 e</a:t>
            </a:r>
            <a:r>
              <a:rPr lang="en-US" b="true" sz="1190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t aide à interpréter le modèle pour la prise de décision RH.</a:t>
            </a:r>
          </a:p>
          <a:p>
            <a:pPr algn="l">
              <a:lnSpc>
                <a:spcPts val="1666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4991901" y="1346827"/>
            <a:ext cx="7325577" cy="3397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Analyse des features via SHAP (SHapley Additive exPlanations)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48841" y="295654"/>
            <a:ext cx="15716754" cy="10033704"/>
            <a:chOff x="0" y="0"/>
            <a:chExt cx="5378031" cy="343337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378031" cy="3433378"/>
            </a:xfrm>
            <a:custGeom>
              <a:avLst/>
              <a:gdLst/>
              <a:ahLst/>
              <a:cxnLst/>
              <a:rect r="r" b="b" t="t" l="l"/>
              <a:pathLst>
                <a:path h="3433378" w="5378031">
                  <a:moveTo>
                    <a:pt x="2463" y="0"/>
                  </a:moveTo>
                  <a:lnTo>
                    <a:pt x="5375568" y="0"/>
                  </a:lnTo>
                  <a:cubicBezTo>
                    <a:pt x="5376221" y="0"/>
                    <a:pt x="5376847" y="259"/>
                    <a:pt x="5377309" y="721"/>
                  </a:cubicBezTo>
                  <a:cubicBezTo>
                    <a:pt x="5377771" y="1183"/>
                    <a:pt x="5378031" y="1810"/>
                    <a:pt x="5378031" y="2463"/>
                  </a:cubicBezTo>
                  <a:lnTo>
                    <a:pt x="5378031" y="3430915"/>
                  </a:lnTo>
                  <a:cubicBezTo>
                    <a:pt x="5378031" y="3431569"/>
                    <a:pt x="5377771" y="3432195"/>
                    <a:pt x="5377309" y="3432657"/>
                  </a:cubicBezTo>
                  <a:cubicBezTo>
                    <a:pt x="5376847" y="3433119"/>
                    <a:pt x="5376221" y="3433378"/>
                    <a:pt x="5375568" y="3433378"/>
                  </a:cubicBezTo>
                  <a:lnTo>
                    <a:pt x="2463" y="3433378"/>
                  </a:lnTo>
                  <a:cubicBezTo>
                    <a:pt x="1810" y="3433378"/>
                    <a:pt x="1183" y="3433119"/>
                    <a:pt x="721" y="3432657"/>
                  </a:cubicBezTo>
                  <a:cubicBezTo>
                    <a:pt x="259" y="3432195"/>
                    <a:pt x="0" y="3431569"/>
                    <a:pt x="0" y="3430915"/>
                  </a:cubicBezTo>
                  <a:lnTo>
                    <a:pt x="0" y="2463"/>
                  </a:lnTo>
                  <a:cubicBezTo>
                    <a:pt x="0" y="1810"/>
                    <a:pt x="259" y="1183"/>
                    <a:pt x="721" y="721"/>
                  </a:cubicBezTo>
                  <a:cubicBezTo>
                    <a:pt x="1183" y="259"/>
                    <a:pt x="1810" y="0"/>
                    <a:pt x="2463" y="0"/>
                  </a:cubicBezTo>
                  <a:close/>
                </a:path>
              </a:pathLst>
            </a:custGeom>
            <a:solidFill>
              <a:srgbClr val="C3CDC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5378031" cy="34714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773650" y="9772650"/>
            <a:ext cx="556708" cy="556708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69533" y="0"/>
                  </a:moveTo>
                  <a:lnTo>
                    <a:pt x="743267" y="0"/>
                  </a:lnTo>
                  <a:cubicBezTo>
                    <a:pt x="761708" y="0"/>
                    <a:pt x="779394" y="7326"/>
                    <a:pt x="792434" y="20366"/>
                  </a:cubicBezTo>
                  <a:cubicBezTo>
                    <a:pt x="805474" y="33406"/>
                    <a:pt x="812800" y="51092"/>
                    <a:pt x="812800" y="69533"/>
                  </a:cubicBezTo>
                  <a:lnTo>
                    <a:pt x="812800" y="743267"/>
                  </a:lnTo>
                  <a:cubicBezTo>
                    <a:pt x="812800" y="761708"/>
                    <a:pt x="805474" y="779394"/>
                    <a:pt x="792434" y="792434"/>
                  </a:cubicBezTo>
                  <a:cubicBezTo>
                    <a:pt x="779394" y="805474"/>
                    <a:pt x="761708" y="812800"/>
                    <a:pt x="743267" y="812800"/>
                  </a:cubicBezTo>
                  <a:lnTo>
                    <a:pt x="69533" y="812800"/>
                  </a:lnTo>
                  <a:cubicBezTo>
                    <a:pt x="51092" y="812800"/>
                    <a:pt x="33406" y="805474"/>
                    <a:pt x="20366" y="792434"/>
                  </a:cubicBezTo>
                  <a:cubicBezTo>
                    <a:pt x="7326" y="779394"/>
                    <a:pt x="0" y="761708"/>
                    <a:pt x="0" y="743267"/>
                  </a:cubicBezTo>
                  <a:lnTo>
                    <a:pt x="0" y="69533"/>
                  </a:lnTo>
                  <a:cubicBezTo>
                    <a:pt x="0" y="51092"/>
                    <a:pt x="7326" y="33406"/>
                    <a:pt x="20366" y="20366"/>
                  </a:cubicBezTo>
                  <a:cubicBezTo>
                    <a:pt x="33406" y="7326"/>
                    <a:pt x="51092" y="0"/>
                    <a:pt x="69533" y="0"/>
                  </a:cubicBezTo>
                  <a:close/>
                </a:path>
              </a:pathLst>
            </a:custGeom>
            <a:solidFill>
              <a:srgbClr val="EAEEEC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  <a:r>
                <a:rPr lang="en-US" sz="1900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18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6860546" y="-42358"/>
            <a:ext cx="1469812" cy="1469812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26336" y="0"/>
                  </a:moveTo>
                  <a:lnTo>
                    <a:pt x="786464" y="0"/>
                  </a:lnTo>
                  <a:cubicBezTo>
                    <a:pt x="793448" y="0"/>
                    <a:pt x="800147" y="2775"/>
                    <a:pt x="805086" y="7714"/>
                  </a:cubicBezTo>
                  <a:cubicBezTo>
                    <a:pt x="810025" y="12653"/>
                    <a:pt x="812800" y="19352"/>
                    <a:pt x="812800" y="26336"/>
                  </a:cubicBezTo>
                  <a:lnTo>
                    <a:pt x="812800" y="786464"/>
                  </a:lnTo>
                  <a:cubicBezTo>
                    <a:pt x="812800" y="793448"/>
                    <a:pt x="810025" y="800147"/>
                    <a:pt x="805086" y="805086"/>
                  </a:cubicBezTo>
                  <a:cubicBezTo>
                    <a:pt x="800147" y="810025"/>
                    <a:pt x="793448" y="812800"/>
                    <a:pt x="786464" y="812800"/>
                  </a:cubicBezTo>
                  <a:lnTo>
                    <a:pt x="26336" y="812800"/>
                  </a:lnTo>
                  <a:cubicBezTo>
                    <a:pt x="19352" y="812800"/>
                    <a:pt x="12653" y="810025"/>
                    <a:pt x="7714" y="805086"/>
                  </a:cubicBezTo>
                  <a:cubicBezTo>
                    <a:pt x="2775" y="800147"/>
                    <a:pt x="0" y="793448"/>
                    <a:pt x="0" y="786464"/>
                  </a:cubicBezTo>
                  <a:lnTo>
                    <a:pt x="0" y="26336"/>
                  </a:lnTo>
                  <a:cubicBezTo>
                    <a:pt x="0" y="19352"/>
                    <a:pt x="2775" y="12653"/>
                    <a:pt x="7714" y="7714"/>
                  </a:cubicBezTo>
                  <a:cubicBezTo>
                    <a:pt x="12653" y="2775"/>
                    <a:pt x="19352" y="0"/>
                    <a:pt x="26336" y="0"/>
                  </a:cubicBezTo>
                  <a:close/>
                </a:path>
              </a:pathLst>
            </a:custGeom>
            <a:solidFill>
              <a:srgbClr val="2E403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4199973" y="2057400"/>
            <a:ext cx="3573677" cy="8229600"/>
            <a:chOff x="0" y="0"/>
            <a:chExt cx="553656" cy="127498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553656" cy="1274980"/>
            </a:xfrm>
            <a:custGeom>
              <a:avLst/>
              <a:gdLst/>
              <a:ahLst/>
              <a:cxnLst/>
              <a:rect r="r" b="b" t="t" l="l"/>
              <a:pathLst>
                <a:path h="1274980" w="553656">
                  <a:moveTo>
                    <a:pt x="0" y="0"/>
                  </a:moveTo>
                  <a:lnTo>
                    <a:pt x="553656" y="0"/>
                  </a:lnTo>
                  <a:lnTo>
                    <a:pt x="553656" y="1274980"/>
                  </a:lnTo>
                  <a:lnTo>
                    <a:pt x="0" y="1274980"/>
                  </a:lnTo>
                  <a:close/>
                </a:path>
              </a:pathLst>
            </a:custGeom>
            <a:blipFill>
              <a:blip r:embed="rId2"/>
              <a:stretch>
                <a:fillRect l="-122820" t="0" r="-122820" b="0"/>
              </a:stretch>
            </a:blip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5539537" y="-17839"/>
            <a:ext cx="5509329" cy="13903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17"/>
              </a:lnSpc>
            </a:pPr>
            <a:r>
              <a:rPr lang="en-US" sz="7512" spc="-247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Insights clés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645933" y="1183586"/>
            <a:ext cx="4480536" cy="3397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Synthèse et enseignements principaux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889525" y="1814916"/>
            <a:ext cx="9402371" cy="29872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45"/>
              </a:lnSpc>
            </a:pPr>
            <a:r>
              <a:rPr lang="en-US" sz="1461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Performance des modèles</a:t>
            </a:r>
          </a:p>
          <a:p>
            <a:pPr algn="l" marL="315455" indent="-157728" lvl="1">
              <a:lnSpc>
                <a:spcPts val="2045"/>
              </a:lnSpc>
              <a:buFont typeface="Arial"/>
              <a:buChar char="•"/>
            </a:pPr>
            <a:r>
              <a:rPr lang="en-US" b="true" sz="1461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Meilleur modèle : Logistic Regression</a:t>
            </a:r>
          </a:p>
          <a:p>
            <a:pPr algn="l" marL="630911" indent="-210304" lvl="2">
              <a:lnSpc>
                <a:spcPts val="2045"/>
              </a:lnSpc>
              <a:buFont typeface="Arial"/>
              <a:buChar char="⚬"/>
            </a:pPr>
            <a:r>
              <a:rPr lang="en-US" b="true" sz="1461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Accuracy : 0.762</a:t>
            </a:r>
          </a:p>
          <a:p>
            <a:pPr algn="l" marL="630911" indent="-210304" lvl="2">
              <a:lnSpc>
                <a:spcPts val="2045"/>
              </a:lnSpc>
              <a:buFont typeface="Arial"/>
              <a:buChar char="⚬"/>
            </a:pPr>
            <a:r>
              <a:rPr lang="en-US" b="true" sz="1461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Rappel (Recall) : 0.702 → privilégie la détection des départs.</a:t>
            </a:r>
          </a:p>
          <a:p>
            <a:pPr algn="l" marL="630911" indent="-210304" lvl="2">
              <a:lnSpc>
                <a:spcPts val="2045"/>
              </a:lnSpc>
              <a:buFont typeface="Arial"/>
              <a:buChar char="⚬"/>
            </a:pPr>
            <a:r>
              <a:rPr lang="en-US" b="true" sz="1461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Précision (Precision) : 0.371 → plus de faux positifs.</a:t>
            </a:r>
          </a:p>
          <a:p>
            <a:pPr algn="l">
              <a:lnSpc>
                <a:spcPts val="2045"/>
              </a:lnSpc>
            </a:pPr>
          </a:p>
          <a:p>
            <a:pPr algn="l" marL="315455" indent="-157728" lvl="1">
              <a:lnSpc>
                <a:spcPts val="2045"/>
              </a:lnSpc>
              <a:buFont typeface="Arial"/>
              <a:buChar char="•"/>
            </a:pPr>
            <a:r>
              <a:rPr lang="en-US" b="true" sz="1461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RandomForest optimisé : légèrement moins performant sur le rappel mais offre des insights sur l’importance des variables.</a:t>
            </a:r>
          </a:p>
          <a:p>
            <a:pPr algn="l">
              <a:lnSpc>
                <a:spcPts val="2045"/>
              </a:lnSpc>
            </a:pPr>
          </a:p>
          <a:p>
            <a:pPr algn="l" marL="315455" indent="-157728" lvl="1">
              <a:lnSpc>
                <a:spcPts val="2045"/>
              </a:lnSpc>
              <a:buFont typeface="Arial"/>
              <a:buChar char="•"/>
            </a:pPr>
            <a:r>
              <a:rPr lang="en-US" b="true" sz="1461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Dummy Classifier : baseline → montre l’effet du déséquilibre de classes (84 % restent, 16 % quittent).</a:t>
            </a:r>
          </a:p>
          <a:p>
            <a:pPr algn="l">
              <a:lnSpc>
                <a:spcPts val="2045"/>
              </a:lnSpc>
            </a:pPr>
          </a:p>
        </p:txBody>
      </p:sp>
      <p:sp>
        <p:nvSpPr>
          <p:cNvPr name="AutoShape 16" id="16"/>
          <p:cNvSpPr/>
          <p:nvPr/>
        </p:nvSpPr>
        <p:spPr>
          <a:xfrm flipH="true">
            <a:off x="1384291" y="1843491"/>
            <a:ext cx="1" cy="2554413"/>
          </a:xfrm>
          <a:prstGeom prst="line">
            <a:avLst/>
          </a:prstGeom>
          <a:ln cap="rnd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7" id="17"/>
          <p:cNvSpPr txBox="true"/>
          <p:nvPr/>
        </p:nvSpPr>
        <p:spPr>
          <a:xfrm rot="0">
            <a:off x="1889525" y="4643915"/>
            <a:ext cx="9999251" cy="17322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75"/>
              </a:lnSpc>
            </a:pPr>
            <a:r>
              <a:rPr lang="en-US" sz="1553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 Impact des variables (features)</a:t>
            </a:r>
          </a:p>
          <a:p>
            <a:pPr algn="l" marL="335481" indent="-167741" lvl="1">
              <a:lnSpc>
                <a:spcPts val="2175"/>
              </a:lnSpc>
              <a:buFont typeface="Arial"/>
              <a:buChar char="•"/>
            </a:pPr>
            <a:r>
              <a:rPr lang="en-US" b="true" sz="1553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Variables les plus influentes (RF et SHAP) :</a:t>
            </a:r>
          </a:p>
          <a:p>
            <a:pPr algn="l" marL="670962" indent="-223654" lvl="2">
              <a:lnSpc>
                <a:spcPts val="2175"/>
              </a:lnSpc>
              <a:buFont typeface="Arial"/>
              <a:buChar char="⚬"/>
            </a:pPr>
            <a:r>
              <a:rPr lang="en-US" b="true" sz="1553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not</a:t>
            </a:r>
            <a:r>
              <a:rPr lang="en-US" b="true" sz="1553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e_evaluation_actuelle, satisfaction_employee_environnement, annees_dans_l_entreprise</a:t>
            </a:r>
          </a:p>
          <a:p>
            <a:pPr algn="l" marL="670962" indent="-223654" lvl="2">
              <a:lnSpc>
                <a:spcPts val="2175"/>
              </a:lnSpc>
              <a:buFont typeface="Arial"/>
              <a:buChar char="⚬"/>
            </a:pPr>
            <a:r>
              <a:rPr lang="en-US" b="true" sz="1553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Va</a:t>
            </a:r>
            <a:r>
              <a:rPr lang="en-US" b="true" sz="1553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riables liées à la performance, la satisfaction et l’ancienneté influencent le plus les départs.</a:t>
            </a:r>
          </a:p>
          <a:p>
            <a:pPr algn="l" marL="335481" indent="-167741" lvl="1">
              <a:lnSpc>
                <a:spcPts val="2175"/>
              </a:lnSpc>
              <a:buFont typeface="Arial"/>
              <a:buChar char="•"/>
            </a:pPr>
            <a:r>
              <a:rPr lang="en-US" b="true" sz="1553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Permutation &amp; SHAP importance : confirment les variables critiques et leur effet sur les prédictions.</a:t>
            </a:r>
          </a:p>
          <a:p>
            <a:pPr algn="l">
              <a:lnSpc>
                <a:spcPts val="2175"/>
              </a:lnSpc>
            </a:pPr>
          </a:p>
        </p:txBody>
      </p:sp>
      <p:sp>
        <p:nvSpPr>
          <p:cNvPr name="TextBox 18" id="18"/>
          <p:cNvSpPr txBox="true"/>
          <p:nvPr/>
        </p:nvSpPr>
        <p:spPr>
          <a:xfrm rot="0">
            <a:off x="1889525" y="6347596"/>
            <a:ext cx="10795967" cy="1878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48"/>
              </a:lnSpc>
            </a:pPr>
            <a:r>
              <a:rPr lang="en-US" sz="1677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Observations générales</a:t>
            </a:r>
          </a:p>
          <a:p>
            <a:pPr algn="l" marL="362211" indent="-181106" lvl="1">
              <a:lnSpc>
                <a:spcPts val="2348"/>
              </a:lnSpc>
              <a:buFont typeface="Arial"/>
              <a:buChar char="•"/>
            </a:pPr>
            <a:r>
              <a:rPr lang="en-US" b="true" sz="1677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Le modèle privilégie le rappel, ce qui est utile pour identifier les départs potentiels.</a:t>
            </a:r>
          </a:p>
          <a:p>
            <a:pPr algn="l" marL="362211" indent="-181106" lvl="1">
              <a:lnSpc>
                <a:spcPts val="2348"/>
              </a:lnSpc>
              <a:buFont typeface="Arial"/>
              <a:buChar char="•"/>
            </a:pPr>
            <a:r>
              <a:rPr lang="en-US" b="true" sz="1677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L</a:t>
            </a:r>
            <a:r>
              <a:rPr lang="en-US" b="true" sz="1677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es features RH comme la satisfaction, l’ancienneté et la performance sont clés pour la prédiction.</a:t>
            </a:r>
          </a:p>
          <a:p>
            <a:pPr algn="l" marL="362211" indent="-181106" lvl="1">
              <a:lnSpc>
                <a:spcPts val="2348"/>
              </a:lnSpc>
              <a:buFont typeface="Arial"/>
              <a:buChar char="•"/>
            </a:pPr>
            <a:r>
              <a:rPr lang="en-US" b="true" sz="1677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B</a:t>
            </a:r>
            <a:r>
              <a:rPr lang="en-US" b="true" sz="1677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esoin possible d’améliorer les données ou d’ajouter de nouvelles features pour améliorer la précision globale.</a:t>
            </a:r>
          </a:p>
          <a:p>
            <a:pPr algn="l">
              <a:lnSpc>
                <a:spcPts val="2348"/>
              </a:lnSpc>
            </a:pPr>
          </a:p>
        </p:txBody>
      </p:sp>
      <p:sp>
        <p:nvSpPr>
          <p:cNvPr name="AutoShape 19" id="19"/>
          <p:cNvSpPr/>
          <p:nvPr/>
        </p:nvSpPr>
        <p:spPr>
          <a:xfrm>
            <a:off x="1384291" y="6561708"/>
            <a:ext cx="0" cy="1478637"/>
          </a:xfrm>
          <a:prstGeom prst="line">
            <a:avLst/>
          </a:prstGeom>
          <a:ln cap="rnd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0" id="20"/>
          <p:cNvSpPr txBox="true"/>
          <p:nvPr/>
        </p:nvSpPr>
        <p:spPr>
          <a:xfrm rot="0">
            <a:off x="1889525" y="8497285"/>
            <a:ext cx="10552937" cy="1202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95"/>
              </a:lnSpc>
            </a:pPr>
            <a:r>
              <a:rPr lang="en-US" sz="1639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Recommandation pour les RH</a:t>
            </a:r>
          </a:p>
          <a:p>
            <a:pPr algn="l" marL="354058" indent="-177029" lvl="1">
              <a:lnSpc>
                <a:spcPts val="2295"/>
              </a:lnSpc>
              <a:buFont typeface="Arial"/>
              <a:buChar char="•"/>
            </a:pPr>
            <a:r>
              <a:rPr lang="en-US" b="true" sz="1639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Utiliser le modèle Logistic Regression pour détecter les départs à risque.</a:t>
            </a:r>
          </a:p>
          <a:p>
            <a:pPr algn="l" marL="354058" indent="-177029" lvl="1">
              <a:lnSpc>
                <a:spcPts val="2295"/>
              </a:lnSpc>
              <a:buFont typeface="Arial"/>
              <a:buChar char="•"/>
            </a:pPr>
            <a:r>
              <a:rPr lang="en-US" b="true" sz="1639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An</a:t>
            </a:r>
            <a:r>
              <a:rPr lang="en-US" b="true" sz="1639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alyser les variables critiques pour guider les actions RH </a:t>
            </a:r>
          </a:p>
          <a:p>
            <a:pPr algn="l">
              <a:lnSpc>
                <a:spcPts val="2295"/>
              </a:lnSpc>
            </a:pPr>
          </a:p>
        </p:txBody>
      </p:sp>
      <p:sp>
        <p:nvSpPr>
          <p:cNvPr name="AutoShape 21" id="21"/>
          <p:cNvSpPr/>
          <p:nvPr/>
        </p:nvSpPr>
        <p:spPr>
          <a:xfrm>
            <a:off x="1384291" y="8587973"/>
            <a:ext cx="0" cy="875798"/>
          </a:xfrm>
          <a:prstGeom prst="line">
            <a:avLst/>
          </a:prstGeom>
          <a:ln cap="rnd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2" id="22"/>
          <p:cNvSpPr/>
          <p:nvPr/>
        </p:nvSpPr>
        <p:spPr>
          <a:xfrm>
            <a:off x="1398579" y="4662965"/>
            <a:ext cx="0" cy="1478637"/>
          </a:xfrm>
          <a:prstGeom prst="line">
            <a:avLst/>
          </a:prstGeom>
          <a:ln cap="rnd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27335" y="746041"/>
            <a:ext cx="17259300" cy="9258300"/>
            <a:chOff x="0" y="0"/>
            <a:chExt cx="4545659" cy="24384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45659" cy="2438400"/>
            </a:xfrm>
            <a:custGeom>
              <a:avLst/>
              <a:gdLst/>
              <a:ahLst/>
              <a:cxnLst/>
              <a:rect r="r" b="b" t="t" l="l"/>
              <a:pathLst>
                <a:path h="2438400" w="4545659">
                  <a:moveTo>
                    <a:pt x="2243" y="0"/>
                  </a:moveTo>
                  <a:lnTo>
                    <a:pt x="4543416" y="0"/>
                  </a:lnTo>
                  <a:cubicBezTo>
                    <a:pt x="4544011" y="0"/>
                    <a:pt x="4544582" y="236"/>
                    <a:pt x="4545002" y="657"/>
                  </a:cubicBezTo>
                  <a:cubicBezTo>
                    <a:pt x="4545423" y="1078"/>
                    <a:pt x="4545659" y="1648"/>
                    <a:pt x="4545659" y="2243"/>
                  </a:cubicBezTo>
                  <a:lnTo>
                    <a:pt x="4545659" y="2436157"/>
                  </a:lnTo>
                  <a:cubicBezTo>
                    <a:pt x="4545659" y="2437396"/>
                    <a:pt x="4544655" y="2438400"/>
                    <a:pt x="4543416" y="2438400"/>
                  </a:cubicBezTo>
                  <a:lnTo>
                    <a:pt x="2243" y="2438400"/>
                  </a:lnTo>
                  <a:cubicBezTo>
                    <a:pt x="1648" y="2438400"/>
                    <a:pt x="1078" y="2438164"/>
                    <a:pt x="657" y="2437743"/>
                  </a:cubicBezTo>
                  <a:cubicBezTo>
                    <a:pt x="236" y="2437323"/>
                    <a:pt x="0" y="2436752"/>
                    <a:pt x="0" y="2436157"/>
                  </a:cubicBezTo>
                  <a:lnTo>
                    <a:pt x="0" y="2243"/>
                  </a:lnTo>
                  <a:cubicBezTo>
                    <a:pt x="0" y="1648"/>
                    <a:pt x="236" y="1078"/>
                    <a:pt x="657" y="657"/>
                  </a:cubicBezTo>
                  <a:cubicBezTo>
                    <a:pt x="1078" y="236"/>
                    <a:pt x="1648" y="0"/>
                    <a:pt x="2243" y="0"/>
                  </a:cubicBezTo>
                  <a:close/>
                </a:path>
              </a:pathLst>
            </a:custGeom>
            <a:solidFill>
              <a:srgbClr val="F0F1F3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545659" cy="2476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2506440" y="3079133"/>
            <a:ext cx="423967" cy="482190"/>
            <a:chOff x="0" y="0"/>
            <a:chExt cx="205716" cy="23396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05716" cy="233967"/>
            </a:xfrm>
            <a:custGeom>
              <a:avLst/>
              <a:gdLst/>
              <a:ahLst/>
              <a:cxnLst/>
              <a:rect r="r" b="b" t="t" l="l"/>
              <a:pathLst>
                <a:path h="233967" w="205716">
                  <a:moveTo>
                    <a:pt x="91303" y="0"/>
                  </a:moveTo>
                  <a:lnTo>
                    <a:pt x="114413" y="0"/>
                  </a:lnTo>
                  <a:cubicBezTo>
                    <a:pt x="138628" y="0"/>
                    <a:pt x="161851" y="9619"/>
                    <a:pt x="178974" y="26742"/>
                  </a:cubicBezTo>
                  <a:cubicBezTo>
                    <a:pt x="196097" y="43865"/>
                    <a:pt x="205716" y="67088"/>
                    <a:pt x="205716" y="91303"/>
                  </a:cubicBezTo>
                  <a:lnTo>
                    <a:pt x="205716" y="142663"/>
                  </a:lnTo>
                  <a:cubicBezTo>
                    <a:pt x="205716" y="166879"/>
                    <a:pt x="196097" y="190102"/>
                    <a:pt x="178974" y="207225"/>
                  </a:cubicBezTo>
                  <a:cubicBezTo>
                    <a:pt x="161851" y="224347"/>
                    <a:pt x="138628" y="233967"/>
                    <a:pt x="114413" y="233967"/>
                  </a:cubicBezTo>
                  <a:lnTo>
                    <a:pt x="91303" y="233967"/>
                  </a:lnTo>
                  <a:cubicBezTo>
                    <a:pt x="67088" y="233967"/>
                    <a:pt x="43865" y="224347"/>
                    <a:pt x="26742" y="207225"/>
                  </a:cubicBezTo>
                  <a:cubicBezTo>
                    <a:pt x="9619" y="190102"/>
                    <a:pt x="0" y="166879"/>
                    <a:pt x="0" y="142663"/>
                  </a:cubicBezTo>
                  <a:lnTo>
                    <a:pt x="0" y="91303"/>
                  </a:lnTo>
                  <a:cubicBezTo>
                    <a:pt x="0" y="67088"/>
                    <a:pt x="9619" y="43865"/>
                    <a:pt x="26742" y="26742"/>
                  </a:cubicBezTo>
                  <a:cubicBezTo>
                    <a:pt x="43865" y="9619"/>
                    <a:pt x="67088" y="0"/>
                    <a:pt x="91303" y="0"/>
                  </a:cubicBezTo>
                  <a:close/>
                </a:path>
              </a:pathLst>
            </a:custGeom>
            <a:solidFill>
              <a:srgbClr val="C3CDC8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205716" cy="2720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  <a:r>
                <a:rPr lang="en-US" b="true" sz="1500">
                  <a:solidFill>
                    <a:srgbClr val="000000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1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2506440" y="3661922"/>
            <a:ext cx="423967" cy="482190"/>
            <a:chOff x="0" y="0"/>
            <a:chExt cx="205716" cy="23396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05716" cy="233967"/>
            </a:xfrm>
            <a:custGeom>
              <a:avLst/>
              <a:gdLst/>
              <a:ahLst/>
              <a:cxnLst/>
              <a:rect r="r" b="b" t="t" l="l"/>
              <a:pathLst>
                <a:path h="233967" w="205716">
                  <a:moveTo>
                    <a:pt x="91303" y="0"/>
                  </a:moveTo>
                  <a:lnTo>
                    <a:pt x="114413" y="0"/>
                  </a:lnTo>
                  <a:cubicBezTo>
                    <a:pt x="138628" y="0"/>
                    <a:pt x="161851" y="9619"/>
                    <a:pt x="178974" y="26742"/>
                  </a:cubicBezTo>
                  <a:cubicBezTo>
                    <a:pt x="196097" y="43865"/>
                    <a:pt x="205716" y="67088"/>
                    <a:pt x="205716" y="91303"/>
                  </a:cubicBezTo>
                  <a:lnTo>
                    <a:pt x="205716" y="142663"/>
                  </a:lnTo>
                  <a:cubicBezTo>
                    <a:pt x="205716" y="166879"/>
                    <a:pt x="196097" y="190102"/>
                    <a:pt x="178974" y="207225"/>
                  </a:cubicBezTo>
                  <a:cubicBezTo>
                    <a:pt x="161851" y="224347"/>
                    <a:pt x="138628" y="233967"/>
                    <a:pt x="114413" y="233967"/>
                  </a:cubicBezTo>
                  <a:lnTo>
                    <a:pt x="91303" y="233967"/>
                  </a:lnTo>
                  <a:cubicBezTo>
                    <a:pt x="67088" y="233967"/>
                    <a:pt x="43865" y="224347"/>
                    <a:pt x="26742" y="207225"/>
                  </a:cubicBezTo>
                  <a:cubicBezTo>
                    <a:pt x="9619" y="190102"/>
                    <a:pt x="0" y="166879"/>
                    <a:pt x="0" y="142663"/>
                  </a:cubicBezTo>
                  <a:lnTo>
                    <a:pt x="0" y="91303"/>
                  </a:lnTo>
                  <a:cubicBezTo>
                    <a:pt x="0" y="67088"/>
                    <a:pt x="9619" y="43865"/>
                    <a:pt x="26742" y="26742"/>
                  </a:cubicBezTo>
                  <a:cubicBezTo>
                    <a:pt x="43865" y="9619"/>
                    <a:pt x="67088" y="0"/>
                    <a:pt x="91303" y="0"/>
                  </a:cubicBezTo>
                  <a:close/>
                </a:path>
              </a:pathLst>
            </a:custGeom>
            <a:solidFill>
              <a:srgbClr val="C3CDC8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05716" cy="2720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  <a:r>
                <a:rPr lang="en-US" b="true" sz="1500">
                  <a:solidFill>
                    <a:srgbClr val="000000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2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2506440" y="4306037"/>
            <a:ext cx="423967" cy="482190"/>
            <a:chOff x="0" y="0"/>
            <a:chExt cx="205716" cy="233967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05716" cy="233967"/>
            </a:xfrm>
            <a:custGeom>
              <a:avLst/>
              <a:gdLst/>
              <a:ahLst/>
              <a:cxnLst/>
              <a:rect r="r" b="b" t="t" l="l"/>
              <a:pathLst>
                <a:path h="233967" w="205716">
                  <a:moveTo>
                    <a:pt x="91303" y="0"/>
                  </a:moveTo>
                  <a:lnTo>
                    <a:pt x="114413" y="0"/>
                  </a:lnTo>
                  <a:cubicBezTo>
                    <a:pt x="138628" y="0"/>
                    <a:pt x="161851" y="9619"/>
                    <a:pt x="178974" y="26742"/>
                  </a:cubicBezTo>
                  <a:cubicBezTo>
                    <a:pt x="196097" y="43865"/>
                    <a:pt x="205716" y="67088"/>
                    <a:pt x="205716" y="91303"/>
                  </a:cubicBezTo>
                  <a:lnTo>
                    <a:pt x="205716" y="142663"/>
                  </a:lnTo>
                  <a:cubicBezTo>
                    <a:pt x="205716" y="166879"/>
                    <a:pt x="196097" y="190102"/>
                    <a:pt x="178974" y="207225"/>
                  </a:cubicBezTo>
                  <a:cubicBezTo>
                    <a:pt x="161851" y="224347"/>
                    <a:pt x="138628" y="233967"/>
                    <a:pt x="114413" y="233967"/>
                  </a:cubicBezTo>
                  <a:lnTo>
                    <a:pt x="91303" y="233967"/>
                  </a:lnTo>
                  <a:cubicBezTo>
                    <a:pt x="67088" y="233967"/>
                    <a:pt x="43865" y="224347"/>
                    <a:pt x="26742" y="207225"/>
                  </a:cubicBezTo>
                  <a:cubicBezTo>
                    <a:pt x="9619" y="190102"/>
                    <a:pt x="0" y="166879"/>
                    <a:pt x="0" y="142663"/>
                  </a:cubicBezTo>
                  <a:lnTo>
                    <a:pt x="0" y="91303"/>
                  </a:lnTo>
                  <a:cubicBezTo>
                    <a:pt x="0" y="67088"/>
                    <a:pt x="9619" y="43865"/>
                    <a:pt x="26742" y="26742"/>
                  </a:cubicBezTo>
                  <a:cubicBezTo>
                    <a:pt x="43865" y="9619"/>
                    <a:pt x="67088" y="0"/>
                    <a:pt x="91303" y="0"/>
                  </a:cubicBezTo>
                  <a:close/>
                </a:path>
              </a:pathLst>
            </a:custGeom>
            <a:solidFill>
              <a:srgbClr val="C3CDC8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205716" cy="2720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  <a:r>
                <a:rPr lang="en-US" b="true" sz="1500">
                  <a:solidFill>
                    <a:srgbClr val="000000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3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2506440" y="6079268"/>
            <a:ext cx="423967" cy="482190"/>
            <a:chOff x="0" y="0"/>
            <a:chExt cx="205716" cy="233967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205716" cy="233967"/>
            </a:xfrm>
            <a:custGeom>
              <a:avLst/>
              <a:gdLst/>
              <a:ahLst/>
              <a:cxnLst/>
              <a:rect r="r" b="b" t="t" l="l"/>
              <a:pathLst>
                <a:path h="233967" w="205716">
                  <a:moveTo>
                    <a:pt x="91303" y="0"/>
                  </a:moveTo>
                  <a:lnTo>
                    <a:pt x="114413" y="0"/>
                  </a:lnTo>
                  <a:cubicBezTo>
                    <a:pt x="138628" y="0"/>
                    <a:pt x="161851" y="9619"/>
                    <a:pt x="178974" y="26742"/>
                  </a:cubicBezTo>
                  <a:cubicBezTo>
                    <a:pt x="196097" y="43865"/>
                    <a:pt x="205716" y="67088"/>
                    <a:pt x="205716" y="91303"/>
                  </a:cubicBezTo>
                  <a:lnTo>
                    <a:pt x="205716" y="142663"/>
                  </a:lnTo>
                  <a:cubicBezTo>
                    <a:pt x="205716" y="166879"/>
                    <a:pt x="196097" y="190102"/>
                    <a:pt x="178974" y="207225"/>
                  </a:cubicBezTo>
                  <a:cubicBezTo>
                    <a:pt x="161851" y="224347"/>
                    <a:pt x="138628" y="233967"/>
                    <a:pt x="114413" y="233967"/>
                  </a:cubicBezTo>
                  <a:lnTo>
                    <a:pt x="91303" y="233967"/>
                  </a:lnTo>
                  <a:cubicBezTo>
                    <a:pt x="67088" y="233967"/>
                    <a:pt x="43865" y="224347"/>
                    <a:pt x="26742" y="207225"/>
                  </a:cubicBezTo>
                  <a:cubicBezTo>
                    <a:pt x="9619" y="190102"/>
                    <a:pt x="0" y="166879"/>
                    <a:pt x="0" y="142663"/>
                  </a:cubicBezTo>
                  <a:lnTo>
                    <a:pt x="0" y="91303"/>
                  </a:lnTo>
                  <a:cubicBezTo>
                    <a:pt x="0" y="67088"/>
                    <a:pt x="9619" y="43865"/>
                    <a:pt x="26742" y="26742"/>
                  </a:cubicBezTo>
                  <a:cubicBezTo>
                    <a:pt x="43865" y="9619"/>
                    <a:pt x="67088" y="0"/>
                    <a:pt x="91303" y="0"/>
                  </a:cubicBezTo>
                  <a:close/>
                </a:path>
              </a:pathLst>
            </a:custGeom>
            <a:solidFill>
              <a:srgbClr val="C3CDC8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205716" cy="2720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  <a:r>
                <a:rPr lang="en-US" b="true" sz="1500">
                  <a:solidFill>
                    <a:srgbClr val="000000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6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2505840" y="6666233"/>
            <a:ext cx="423967" cy="482190"/>
            <a:chOff x="0" y="0"/>
            <a:chExt cx="205716" cy="233967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205716" cy="233967"/>
            </a:xfrm>
            <a:custGeom>
              <a:avLst/>
              <a:gdLst/>
              <a:ahLst/>
              <a:cxnLst/>
              <a:rect r="r" b="b" t="t" l="l"/>
              <a:pathLst>
                <a:path h="233967" w="205716">
                  <a:moveTo>
                    <a:pt x="91303" y="0"/>
                  </a:moveTo>
                  <a:lnTo>
                    <a:pt x="114413" y="0"/>
                  </a:lnTo>
                  <a:cubicBezTo>
                    <a:pt x="138628" y="0"/>
                    <a:pt x="161851" y="9619"/>
                    <a:pt x="178974" y="26742"/>
                  </a:cubicBezTo>
                  <a:cubicBezTo>
                    <a:pt x="196097" y="43865"/>
                    <a:pt x="205716" y="67088"/>
                    <a:pt x="205716" y="91303"/>
                  </a:cubicBezTo>
                  <a:lnTo>
                    <a:pt x="205716" y="142663"/>
                  </a:lnTo>
                  <a:cubicBezTo>
                    <a:pt x="205716" y="166879"/>
                    <a:pt x="196097" y="190102"/>
                    <a:pt x="178974" y="207225"/>
                  </a:cubicBezTo>
                  <a:cubicBezTo>
                    <a:pt x="161851" y="224347"/>
                    <a:pt x="138628" y="233967"/>
                    <a:pt x="114413" y="233967"/>
                  </a:cubicBezTo>
                  <a:lnTo>
                    <a:pt x="91303" y="233967"/>
                  </a:lnTo>
                  <a:cubicBezTo>
                    <a:pt x="67088" y="233967"/>
                    <a:pt x="43865" y="224347"/>
                    <a:pt x="26742" y="207225"/>
                  </a:cubicBezTo>
                  <a:cubicBezTo>
                    <a:pt x="9619" y="190102"/>
                    <a:pt x="0" y="166879"/>
                    <a:pt x="0" y="142663"/>
                  </a:cubicBezTo>
                  <a:lnTo>
                    <a:pt x="0" y="91303"/>
                  </a:lnTo>
                  <a:cubicBezTo>
                    <a:pt x="0" y="67088"/>
                    <a:pt x="9619" y="43865"/>
                    <a:pt x="26742" y="26742"/>
                  </a:cubicBezTo>
                  <a:cubicBezTo>
                    <a:pt x="43865" y="9619"/>
                    <a:pt x="67088" y="0"/>
                    <a:pt x="91303" y="0"/>
                  </a:cubicBezTo>
                  <a:close/>
                </a:path>
              </a:pathLst>
            </a:custGeom>
            <a:solidFill>
              <a:srgbClr val="C3CDC8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205716" cy="2720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  <a:r>
                <a:rPr lang="en-US" b="true" sz="1500">
                  <a:solidFill>
                    <a:srgbClr val="000000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7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2505840" y="7281772"/>
            <a:ext cx="423967" cy="482190"/>
            <a:chOff x="0" y="0"/>
            <a:chExt cx="205716" cy="233967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205716" cy="233967"/>
            </a:xfrm>
            <a:custGeom>
              <a:avLst/>
              <a:gdLst/>
              <a:ahLst/>
              <a:cxnLst/>
              <a:rect r="r" b="b" t="t" l="l"/>
              <a:pathLst>
                <a:path h="233967" w="205716">
                  <a:moveTo>
                    <a:pt x="91303" y="0"/>
                  </a:moveTo>
                  <a:lnTo>
                    <a:pt x="114413" y="0"/>
                  </a:lnTo>
                  <a:cubicBezTo>
                    <a:pt x="138628" y="0"/>
                    <a:pt x="161851" y="9619"/>
                    <a:pt x="178974" y="26742"/>
                  </a:cubicBezTo>
                  <a:cubicBezTo>
                    <a:pt x="196097" y="43865"/>
                    <a:pt x="205716" y="67088"/>
                    <a:pt x="205716" y="91303"/>
                  </a:cubicBezTo>
                  <a:lnTo>
                    <a:pt x="205716" y="142663"/>
                  </a:lnTo>
                  <a:cubicBezTo>
                    <a:pt x="205716" y="166879"/>
                    <a:pt x="196097" y="190102"/>
                    <a:pt x="178974" y="207225"/>
                  </a:cubicBezTo>
                  <a:cubicBezTo>
                    <a:pt x="161851" y="224347"/>
                    <a:pt x="138628" y="233967"/>
                    <a:pt x="114413" y="233967"/>
                  </a:cubicBezTo>
                  <a:lnTo>
                    <a:pt x="91303" y="233967"/>
                  </a:lnTo>
                  <a:cubicBezTo>
                    <a:pt x="67088" y="233967"/>
                    <a:pt x="43865" y="224347"/>
                    <a:pt x="26742" y="207225"/>
                  </a:cubicBezTo>
                  <a:cubicBezTo>
                    <a:pt x="9619" y="190102"/>
                    <a:pt x="0" y="166879"/>
                    <a:pt x="0" y="142663"/>
                  </a:cubicBezTo>
                  <a:lnTo>
                    <a:pt x="0" y="91303"/>
                  </a:lnTo>
                  <a:cubicBezTo>
                    <a:pt x="0" y="67088"/>
                    <a:pt x="9619" y="43865"/>
                    <a:pt x="26742" y="26742"/>
                  </a:cubicBezTo>
                  <a:cubicBezTo>
                    <a:pt x="43865" y="9619"/>
                    <a:pt x="67088" y="0"/>
                    <a:pt x="91303" y="0"/>
                  </a:cubicBezTo>
                  <a:close/>
                </a:path>
              </a:pathLst>
            </a:custGeom>
            <a:solidFill>
              <a:srgbClr val="C3CDC8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38100"/>
              <a:ext cx="205716" cy="2720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  <a:r>
                <a:rPr lang="en-US" b="true" sz="1500">
                  <a:solidFill>
                    <a:srgbClr val="000000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8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8845002" y="3023367"/>
            <a:ext cx="423967" cy="482190"/>
            <a:chOff x="0" y="0"/>
            <a:chExt cx="205716" cy="233967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205716" cy="233967"/>
            </a:xfrm>
            <a:custGeom>
              <a:avLst/>
              <a:gdLst/>
              <a:ahLst/>
              <a:cxnLst/>
              <a:rect r="r" b="b" t="t" l="l"/>
              <a:pathLst>
                <a:path h="233967" w="205716">
                  <a:moveTo>
                    <a:pt x="91303" y="0"/>
                  </a:moveTo>
                  <a:lnTo>
                    <a:pt x="114413" y="0"/>
                  </a:lnTo>
                  <a:cubicBezTo>
                    <a:pt x="138628" y="0"/>
                    <a:pt x="161851" y="9619"/>
                    <a:pt x="178974" y="26742"/>
                  </a:cubicBezTo>
                  <a:cubicBezTo>
                    <a:pt x="196097" y="43865"/>
                    <a:pt x="205716" y="67088"/>
                    <a:pt x="205716" y="91303"/>
                  </a:cubicBezTo>
                  <a:lnTo>
                    <a:pt x="205716" y="142663"/>
                  </a:lnTo>
                  <a:cubicBezTo>
                    <a:pt x="205716" y="166879"/>
                    <a:pt x="196097" y="190102"/>
                    <a:pt x="178974" y="207225"/>
                  </a:cubicBezTo>
                  <a:cubicBezTo>
                    <a:pt x="161851" y="224347"/>
                    <a:pt x="138628" y="233967"/>
                    <a:pt x="114413" y="233967"/>
                  </a:cubicBezTo>
                  <a:lnTo>
                    <a:pt x="91303" y="233967"/>
                  </a:lnTo>
                  <a:cubicBezTo>
                    <a:pt x="67088" y="233967"/>
                    <a:pt x="43865" y="224347"/>
                    <a:pt x="26742" y="207225"/>
                  </a:cubicBezTo>
                  <a:cubicBezTo>
                    <a:pt x="9619" y="190102"/>
                    <a:pt x="0" y="166879"/>
                    <a:pt x="0" y="142663"/>
                  </a:cubicBezTo>
                  <a:lnTo>
                    <a:pt x="0" y="91303"/>
                  </a:lnTo>
                  <a:cubicBezTo>
                    <a:pt x="0" y="67088"/>
                    <a:pt x="9619" y="43865"/>
                    <a:pt x="26742" y="26742"/>
                  </a:cubicBezTo>
                  <a:cubicBezTo>
                    <a:pt x="43865" y="9619"/>
                    <a:pt x="67088" y="0"/>
                    <a:pt x="91303" y="0"/>
                  </a:cubicBezTo>
                  <a:close/>
                </a:path>
              </a:pathLst>
            </a:custGeom>
            <a:solidFill>
              <a:srgbClr val="C3CDC8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38100"/>
              <a:ext cx="205716" cy="2720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  <a:r>
                <a:rPr lang="en-US" b="true" sz="1500">
                  <a:solidFill>
                    <a:srgbClr val="000000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11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8845002" y="3661922"/>
            <a:ext cx="423967" cy="482190"/>
            <a:chOff x="0" y="0"/>
            <a:chExt cx="205716" cy="233967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205716" cy="233967"/>
            </a:xfrm>
            <a:custGeom>
              <a:avLst/>
              <a:gdLst/>
              <a:ahLst/>
              <a:cxnLst/>
              <a:rect r="r" b="b" t="t" l="l"/>
              <a:pathLst>
                <a:path h="233967" w="205716">
                  <a:moveTo>
                    <a:pt x="91303" y="0"/>
                  </a:moveTo>
                  <a:lnTo>
                    <a:pt x="114413" y="0"/>
                  </a:lnTo>
                  <a:cubicBezTo>
                    <a:pt x="138628" y="0"/>
                    <a:pt x="161851" y="9619"/>
                    <a:pt x="178974" y="26742"/>
                  </a:cubicBezTo>
                  <a:cubicBezTo>
                    <a:pt x="196097" y="43865"/>
                    <a:pt x="205716" y="67088"/>
                    <a:pt x="205716" y="91303"/>
                  </a:cubicBezTo>
                  <a:lnTo>
                    <a:pt x="205716" y="142663"/>
                  </a:lnTo>
                  <a:cubicBezTo>
                    <a:pt x="205716" y="166879"/>
                    <a:pt x="196097" y="190102"/>
                    <a:pt x="178974" y="207225"/>
                  </a:cubicBezTo>
                  <a:cubicBezTo>
                    <a:pt x="161851" y="224347"/>
                    <a:pt x="138628" y="233967"/>
                    <a:pt x="114413" y="233967"/>
                  </a:cubicBezTo>
                  <a:lnTo>
                    <a:pt x="91303" y="233967"/>
                  </a:lnTo>
                  <a:cubicBezTo>
                    <a:pt x="67088" y="233967"/>
                    <a:pt x="43865" y="224347"/>
                    <a:pt x="26742" y="207225"/>
                  </a:cubicBezTo>
                  <a:cubicBezTo>
                    <a:pt x="9619" y="190102"/>
                    <a:pt x="0" y="166879"/>
                    <a:pt x="0" y="142663"/>
                  </a:cubicBezTo>
                  <a:lnTo>
                    <a:pt x="0" y="91303"/>
                  </a:lnTo>
                  <a:cubicBezTo>
                    <a:pt x="0" y="67088"/>
                    <a:pt x="9619" y="43865"/>
                    <a:pt x="26742" y="26742"/>
                  </a:cubicBezTo>
                  <a:cubicBezTo>
                    <a:pt x="43865" y="9619"/>
                    <a:pt x="67088" y="0"/>
                    <a:pt x="91303" y="0"/>
                  </a:cubicBezTo>
                  <a:close/>
                </a:path>
              </a:pathLst>
            </a:custGeom>
            <a:solidFill>
              <a:srgbClr val="C3CDC8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38100"/>
              <a:ext cx="205716" cy="2720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  <a:r>
                <a:rPr lang="en-US" b="true" sz="1500">
                  <a:solidFill>
                    <a:srgbClr val="000000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12</a:t>
              </a: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8845002" y="4330722"/>
            <a:ext cx="423967" cy="482190"/>
            <a:chOff x="0" y="0"/>
            <a:chExt cx="205716" cy="233967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205716" cy="233967"/>
            </a:xfrm>
            <a:custGeom>
              <a:avLst/>
              <a:gdLst/>
              <a:ahLst/>
              <a:cxnLst/>
              <a:rect r="r" b="b" t="t" l="l"/>
              <a:pathLst>
                <a:path h="233967" w="205716">
                  <a:moveTo>
                    <a:pt x="91303" y="0"/>
                  </a:moveTo>
                  <a:lnTo>
                    <a:pt x="114413" y="0"/>
                  </a:lnTo>
                  <a:cubicBezTo>
                    <a:pt x="138628" y="0"/>
                    <a:pt x="161851" y="9619"/>
                    <a:pt x="178974" y="26742"/>
                  </a:cubicBezTo>
                  <a:cubicBezTo>
                    <a:pt x="196097" y="43865"/>
                    <a:pt x="205716" y="67088"/>
                    <a:pt x="205716" y="91303"/>
                  </a:cubicBezTo>
                  <a:lnTo>
                    <a:pt x="205716" y="142663"/>
                  </a:lnTo>
                  <a:cubicBezTo>
                    <a:pt x="205716" y="166879"/>
                    <a:pt x="196097" y="190102"/>
                    <a:pt x="178974" y="207225"/>
                  </a:cubicBezTo>
                  <a:cubicBezTo>
                    <a:pt x="161851" y="224347"/>
                    <a:pt x="138628" y="233967"/>
                    <a:pt x="114413" y="233967"/>
                  </a:cubicBezTo>
                  <a:lnTo>
                    <a:pt x="91303" y="233967"/>
                  </a:lnTo>
                  <a:cubicBezTo>
                    <a:pt x="67088" y="233967"/>
                    <a:pt x="43865" y="224347"/>
                    <a:pt x="26742" y="207225"/>
                  </a:cubicBezTo>
                  <a:cubicBezTo>
                    <a:pt x="9619" y="190102"/>
                    <a:pt x="0" y="166879"/>
                    <a:pt x="0" y="142663"/>
                  </a:cubicBezTo>
                  <a:lnTo>
                    <a:pt x="0" y="91303"/>
                  </a:lnTo>
                  <a:cubicBezTo>
                    <a:pt x="0" y="67088"/>
                    <a:pt x="9619" y="43865"/>
                    <a:pt x="26742" y="26742"/>
                  </a:cubicBezTo>
                  <a:cubicBezTo>
                    <a:pt x="43865" y="9619"/>
                    <a:pt x="67088" y="0"/>
                    <a:pt x="91303" y="0"/>
                  </a:cubicBezTo>
                  <a:close/>
                </a:path>
              </a:pathLst>
            </a:custGeom>
            <a:solidFill>
              <a:srgbClr val="C3CDC8"/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0" y="-38100"/>
              <a:ext cx="205716" cy="2720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  <a:r>
                <a:rPr lang="en-US" b="true" sz="1500">
                  <a:solidFill>
                    <a:srgbClr val="000000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13</a:t>
              </a: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8845002" y="4999522"/>
            <a:ext cx="423967" cy="482190"/>
            <a:chOff x="0" y="0"/>
            <a:chExt cx="205716" cy="233967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205716" cy="233967"/>
            </a:xfrm>
            <a:custGeom>
              <a:avLst/>
              <a:gdLst/>
              <a:ahLst/>
              <a:cxnLst/>
              <a:rect r="r" b="b" t="t" l="l"/>
              <a:pathLst>
                <a:path h="233967" w="205716">
                  <a:moveTo>
                    <a:pt x="91303" y="0"/>
                  </a:moveTo>
                  <a:lnTo>
                    <a:pt x="114413" y="0"/>
                  </a:lnTo>
                  <a:cubicBezTo>
                    <a:pt x="138628" y="0"/>
                    <a:pt x="161851" y="9619"/>
                    <a:pt x="178974" y="26742"/>
                  </a:cubicBezTo>
                  <a:cubicBezTo>
                    <a:pt x="196097" y="43865"/>
                    <a:pt x="205716" y="67088"/>
                    <a:pt x="205716" y="91303"/>
                  </a:cubicBezTo>
                  <a:lnTo>
                    <a:pt x="205716" y="142663"/>
                  </a:lnTo>
                  <a:cubicBezTo>
                    <a:pt x="205716" y="166879"/>
                    <a:pt x="196097" y="190102"/>
                    <a:pt x="178974" y="207225"/>
                  </a:cubicBezTo>
                  <a:cubicBezTo>
                    <a:pt x="161851" y="224347"/>
                    <a:pt x="138628" y="233967"/>
                    <a:pt x="114413" y="233967"/>
                  </a:cubicBezTo>
                  <a:lnTo>
                    <a:pt x="91303" y="233967"/>
                  </a:lnTo>
                  <a:cubicBezTo>
                    <a:pt x="67088" y="233967"/>
                    <a:pt x="43865" y="224347"/>
                    <a:pt x="26742" y="207225"/>
                  </a:cubicBezTo>
                  <a:cubicBezTo>
                    <a:pt x="9619" y="190102"/>
                    <a:pt x="0" y="166879"/>
                    <a:pt x="0" y="142663"/>
                  </a:cubicBezTo>
                  <a:lnTo>
                    <a:pt x="0" y="91303"/>
                  </a:lnTo>
                  <a:cubicBezTo>
                    <a:pt x="0" y="67088"/>
                    <a:pt x="9619" y="43865"/>
                    <a:pt x="26742" y="26742"/>
                  </a:cubicBezTo>
                  <a:cubicBezTo>
                    <a:pt x="43865" y="9619"/>
                    <a:pt x="67088" y="0"/>
                    <a:pt x="91303" y="0"/>
                  </a:cubicBezTo>
                  <a:close/>
                </a:path>
              </a:pathLst>
            </a:custGeom>
            <a:solidFill>
              <a:srgbClr val="C3CDC8"/>
            </a:solidFill>
          </p:spPr>
        </p:sp>
        <p:sp>
          <p:nvSpPr>
            <p:cNvPr name="TextBox 34" id="34"/>
            <p:cNvSpPr txBox="true"/>
            <p:nvPr/>
          </p:nvSpPr>
          <p:spPr>
            <a:xfrm>
              <a:off x="0" y="-38100"/>
              <a:ext cx="205716" cy="2720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  <a:r>
                <a:rPr lang="en-US" b="true" sz="1500">
                  <a:solidFill>
                    <a:srgbClr val="000000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14</a:t>
              </a:r>
            </a:p>
          </p:txBody>
        </p:sp>
      </p:grpSp>
      <p:grpSp>
        <p:nvGrpSpPr>
          <p:cNvPr name="Group 35" id="35"/>
          <p:cNvGrpSpPr/>
          <p:nvPr/>
        </p:nvGrpSpPr>
        <p:grpSpPr>
          <a:xfrm rot="0">
            <a:off x="8845002" y="5573773"/>
            <a:ext cx="423967" cy="482190"/>
            <a:chOff x="0" y="0"/>
            <a:chExt cx="205716" cy="233967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205716" cy="233967"/>
            </a:xfrm>
            <a:custGeom>
              <a:avLst/>
              <a:gdLst/>
              <a:ahLst/>
              <a:cxnLst/>
              <a:rect r="r" b="b" t="t" l="l"/>
              <a:pathLst>
                <a:path h="233967" w="205716">
                  <a:moveTo>
                    <a:pt x="91303" y="0"/>
                  </a:moveTo>
                  <a:lnTo>
                    <a:pt x="114413" y="0"/>
                  </a:lnTo>
                  <a:cubicBezTo>
                    <a:pt x="138628" y="0"/>
                    <a:pt x="161851" y="9619"/>
                    <a:pt x="178974" y="26742"/>
                  </a:cubicBezTo>
                  <a:cubicBezTo>
                    <a:pt x="196097" y="43865"/>
                    <a:pt x="205716" y="67088"/>
                    <a:pt x="205716" y="91303"/>
                  </a:cubicBezTo>
                  <a:lnTo>
                    <a:pt x="205716" y="142663"/>
                  </a:lnTo>
                  <a:cubicBezTo>
                    <a:pt x="205716" y="166879"/>
                    <a:pt x="196097" y="190102"/>
                    <a:pt x="178974" y="207225"/>
                  </a:cubicBezTo>
                  <a:cubicBezTo>
                    <a:pt x="161851" y="224347"/>
                    <a:pt x="138628" y="233967"/>
                    <a:pt x="114413" y="233967"/>
                  </a:cubicBezTo>
                  <a:lnTo>
                    <a:pt x="91303" y="233967"/>
                  </a:lnTo>
                  <a:cubicBezTo>
                    <a:pt x="67088" y="233967"/>
                    <a:pt x="43865" y="224347"/>
                    <a:pt x="26742" y="207225"/>
                  </a:cubicBezTo>
                  <a:cubicBezTo>
                    <a:pt x="9619" y="190102"/>
                    <a:pt x="0" y="166879"/>
                    <a:pt x="0" y="142663"/>
                  </a:cubicBezTo>
                  <a:lnTo>
                    <a:pt x="0" y="91303"/>
                  </a:lnTo>
                  <a:cubicBezTo>
                    <a:pt x="0" y="67088"/>
                    <a:pt x="9619" y="43865"/>
                    <a:pt x="26742" y="26742"/>
                  </a:cubicBezTo>
                  <a:cubicBezTo>
                    <a:pt x="43865" y="9619"/>
                    <a:pt x="67088" y="0"/>
                    <a:pt x="91303" y="0"/>
                  </a:cubicBezTo>
                  <a:close/>
                </a:path>
              </a:pathLst>
            </a:custGeom>
            <a:solidFill>
              <a:srgbClr val="C3CDC8"/>
            </a:solidFill>
          </p:spPr>
        </p:sp>
        <p:sp>
          <p:nvSpPr>
            <p:cNvPr name="TextBox 37" id="37"/>
            <p:cNvSpPr txBox="true"/>
            <p:nvPr/>
          </p:nvSpPr>
          <p:spPr>
            <a:xfrm>
              <a:off x="0" y="-38100"/>
              <a:ext cx="205716" cy="2720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  <a:r>
                <a:rPr lang="en-US" b="true" sz="1500">
                  <a:solidFill>
                    <a:srgbClr val="000000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15</a:t>
              </a:r>
            </a:p>
          </p:txBody>
        </p:sp>
      </p:grpSp>
      <p:grpSp>
        <p:nvGrpSpPr>
          <p:cNvPr name="Group 38" id="38"/>
          <p:cNvGrpSpPr/>
          <p:nvPr/>
        </p:nvGrpSpPr>
        <p:grpSpPr>
          <a:xfrm rot="0">
            <a:off x="8845002" y="6184043"/>
            <a:ext cx="423967" cy="482190"/>
            <a:chOff x="0" y="0"/>
            <a:chExt cx="205716" cy="233967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205716" cy="233967"/>
            </a:xfrm>
            <a:custGeom>
              <a:avLst/>
              <a:gdLst/>
              <a:ahLst/>
              <a:cxnLst/>
              <a:rect r="r" b="b" t="t" l="l"/>
              <a:pathLst>
                <a:path h="233967" w="205716">
                  <a:moveTo>
                    <a:pt x="91303" y="0"/>
                  </a:moveTo>
                  <a:lnTo>
                    <a:pt x="114413" y="0"/>
                  </a:lnTo>
                  <a:cubicBezTo>
                    <a:pt x="138628" y="0"/>
                    <a:pt x="161851" y="9619"/>
                    <a:pt x="178974" y="26742"/>
                  </a:cubicBezTo>
                  <a:cubicBezTo>
                    <a:pt x="196097" y="43865"/>
                    <a:pt x="205716" y="67088"/>
                    <a:pt x="205716" y="91303"/>
                  </a:cubicBezTo>
                  <a:lnTo>
                    <a:pt x="205716" y="142663"/>
                  </a:lnTo>
                  <a:cubicBezTo>
                    <a:pt x="205716" y="166879"/>
                    <a:pt x="196097" y="190102"/>
                    <a:pt x="178974" y="207225"/>
                  </a:cubicBezTo>
                  <a:cubicBezTo>
                    <a:pt x="161851" y="224347"/>
                    <a:pt x="138628" y="233967"/>
                    <a:pt x="114413" y="233967"/>
                  </a:cubicBezTo>
                  <a:lnTo>
                    <a:pt x="91303" y="233967"/>
                  </a:lnTo>
                  <a:cubicBezTo>
                    <a:pt x="67088" y="233967"/>
                    <a:pt x="43865" y="224347"/>
                    <a:pt x="26742" y="207225"/>
                  </a:cubicBezTo>
                  <a:cubicBezTo>
                    <a:pt x="9619" y="190102"/>
                    <a:pt x="0" y="166879"/>
                    <a:pt x="0" y="142663"/>
                  </a:cubicBezTo>
                  <a:lnTo>
                    <a:pt x="0" y="91303"/>
                  </a:lnTo>
                  <a:cubicBezTo>
                    <a:pt x="0" y="67088"/>
                    <a:pt x="9619" y="43865"/>
                    <a:pt x="26742" y="26742"/>
                  </a:cubicBezTo>
                  <a:cubicBezTo>
                    <a:pt x="43865" y="9619"/>
                    <a:pt x="67088" y="0"/>
                    <a:pt x="91303" y="0"/>
                  </a:cubicBezTo>
                  <a:close/>
                </a:path>
              </a:pathLst>
            </a:custGeom>
            <a:solidFill>
              <a:srgbClr val="C3CDC8"/>
            </a:solidFill>
          </p:spPr>
        </p:sp>
        <p:sp>
          <p:nvSpPr>
            <p:cNvPr name="TextBox 40" id="40"/>
            <p:cNvSpPr txBox="true"/>
            <p:nvPr/>
          </p:nvSpPr>
          <p:spPr>
            <a:xfrm>
              <a:off x="0" y="-38100"/>
              <a:ext cx="205716" cy="2720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  <a:r>
                <a:rPr lang="en-US" b="true" sz="1500">
                  <a:solidFill>
                    <a:srgbClr val="000000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16</a:t>
              </a:r>
            </a:p>
          </p:txBody>
        </p:sp>
      </p:grpSp>
      <p:grpSp>
        <p:nvGrpSpPr>
          <p:cNvPr name="Group 41" id="41"/>
          <p:cNvGrpSpPr/>
          <p:nvPr/>
        </p:nvGrpSpPr>
        <p:grpSpPr>
          <a:xfrm rot="0">
            <a:off x="8845002" y="6818633"/>
            <a:ext cx="423967" cy="482190"/>
            <a:chOff x="0" y="0"/>
            <a:chExt cx="205716" cy="233967"/>
          </a:xfrm>
        </p:grpSpPr>
        <p:sp>
          <p:nvSpPr>
            <p:cNvPr name="Freeform 42" id="42"/>
            <p:cNvSpPr/>
            <p:nvPr/>
          </p:nvSpPr>
          <p:spPr>
            <a:xfrm flipH="false" flipV="false" rot="0">
              <a:off x="0" y="0"/>
              <a:ext cx="205716" cy="233967"/>
            </a:xfrm>
            <a:custGeom>
              <a:avLst/>
              <a:gdLst/>
              <a:ahLst/>
              <a:cxnLst/>
              <a:rect r="r" b="b" t="t" l="l"/>
              <a:pathLst>
                <a:path h="233967" w="205716">
                  <a:moveTo>
                    <a:pt x="91303" y="0"/>
                  </a:moveTo>
                  <a:lnTo>
                    <a:pt x="114413" y="0"/>
                  </a:lnTo>
                  <a:cubicBezTo>
                    <a:pt x="138628" y="0"/>
                    <a:pt x="161851" y="9619"/>
                    <a:pt x="178974" y="26742"/>
                  </a:cubicBezTo>
                  <a:cubicBezTo>
                    <a:pt x="196097" y="43865"/>
                    <a:pt x="205716" y="67088"/>
                    <a:pt x="205716" y="91303"/>
                  </a:cubicBezTo>
                  <a:lnTo>
                    <a:pt x="205716" y="142663"/>
                  </a:lnTo>
                  <a:cubicBezTo>
                    <a:pt x="205716" y="166879"/>
                    <a:pt x="196097" y="190102"/>
                    <a:pt x="178974" y="207225"/>
                  </a:cubicBezTo>
                  <a:cubicBezTo>
                    <a:pt x="161851" y="224347"/>
                    <a:pt x="138628" y="233967"/>
                    <a:pt x="114413" y="233967"/>
                  </a:cubicBezTo>
                  <a:lnTo>
                    <a:pt x="91303" y="233967"/>
                  </a:lnTo>
                  <a:cubicBezTo>
                    <a:pt x="67088" y="233967"/>
                    <a:pt x="43865" y="224347"/>
                    <a:pt x="26742" y="207225"/>
                  </a:cubicBezTo>
                  <a:cubicBezTo>
                    <a:pt x="9619" y="190102"/>
                    <a:pt x="0" y="166879"/>
                    <a:pt x="0" y="142663"/>
                  </a:cubicBezTo>
                  <a:lnTo>
                    <a:pt x="0" y="91303"/>
                  </a:lnTo>
                  <a:cubicBezTo>
                    <a:pt x="0" y="67088"/>
                    <a:pt x="9619" y="43865"/>
                    <a:pt x="26742" y="26742"/>
                  </a:cubicBezTo>
                  <a:cubicBezTo>
                    <a:pt x="43865" y="9619"/>
                    <a:pt x="67088" y="0"/>
                    <a:pt x="91303" y="0"/>
                  </a:cubicBezTo>
                  <a:close/>
                </a:path>
              </a:pathLst>
            </a:custGeom>
            <a:solidFill>
              <a:srgbClr val="C3CDC8"/>
            </a:solidFill>
          </p:spPr>
        </p:sp>
        <p:sp>
          <p:nvSpPr>
            <p:cNvPr name="TextBox 43" id="43"/>
            <p:cNvSpPr txBox="true"/>
            <p:nvPr/>
          </p:nvSpPr>
          <p:spPr>
            <a:xfrm>
              <a:off x="0" y="-38100"/>
              <a:ext cx="205716" cy="2720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  <a:r>
                <a:rPr lang="en-US" b="true" sz="1500">
                  <a:solidFill>
                    <a:srgbClr val="000000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17</a:t>
              </a:r>
            </a:p>
          </p:txBody>
        </p:sp>
      </p:grpSp>
      <p:grpSp>
        <p:nvGrpSpPr>
          <p:cNvPr name="Group 44" id="44"/>
          <p:cNvGrpSpPr/>
          <p:nvPr/>
        </p:nvGrpSpPr>
        <p:grpSpPr>
          <a:xfrm rot="0">
            <a:off x="16488007" y="-42358"/>
            <a:ext cx="1842351" cy="1842351"/>
            <a:chOff x="0" y="0"/>
            <a:chExt cx="812800" cy="812800"/>
          </a:xfrm>
        </p:grpSpPr>
        <p:sp>
          <p:nvSpPr>
            <p:cNvPr name="Freeform 45" id="4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21011" y="0"/>
                  </a:moveTo>
                  <a:lnTo>
                    <a:pt x="791789" y="0"/>
                  </a:lnTo>
                  <a:cubicBezTo>
                    <a:pt x="797361" y="0"/>
                    <a:pt x="802706" y="2214"/>
                    <a:pt x="806646" y="6154"/>
                  </a:cubicBezTo>
                  <a:cubicBezTo>
                    <a:pt x="810586" y="10094"/>
                    <a:pt x="812800" y="15439"/>
                    <a:pt x="812800" y="21011"/>
                  </a:cubicBezTo>
                  <a:lnTo>
                    <a:pt x="812800" y="791789"/>
                  </a:lnTo>
                  <a:cubicBezTo>
                    <a:pt x="812800" y="797361"/>
                    <a:pt x="810586" y="802706"/>
                    <a:pt x="806646" y="806646"/>
                  </a:cubicBezTo>
                  <a:cubicBezTo>
                    <a:pt x="802706" y="810586"/>
                    <a:pt x="797361" y="812800"/>
                    <a:pt x="791789" y="812800"/>
                  </a:cubicBezTo>
                  <a:lnTo>
                    <a:pt x="21011" y="812800"/>
                  </a:lnTo>
                  <a:cubicBezTo>
                    <a:pt x="15439" y="812800"/>
                    <a:pt x="10094" y="810586"/>
                    <a:pt x="6154" y="806646"/>
                  </a:cubicBezTo>
                  <a:cubicBezTo>
                    <a:pt x="2214" y="802706"/>
                    <a:pt x="0" y="797361"/>
                    <a:pt x="0" y="791789"/>
                  </a:cubicBezTo>
                  <a:lnTo>
                    <a:pt x="0" y="21011"/>
                  </a:lnTo>
                  <a:cubicBezTo>
                    <a:pt x="0" y="15439"/>
                    <a:pt x="2214" y="10094"/>
                    <a:pt x="6154" y="6154"/>
                  </a:cubicBezTo>
                  <a:cubicBezTo>
                    <a:pt x="10094" y="2214"/>
                    <a:pt x="15439" y="0"/>
                    <a:pt x="21011" y="0"/>
                  </a:cubicBezTo>
                  <a:close/>
                </a:path>
              </a:pathLst>
            </a:custGeom>
            <a:solidFill>
              <a:srgbClr val="2E4033"/>
            </a:solidFill>
          </p:spPr>
        </p:sp>
        <p:sp>
          <p:nvSpPr>
            <p:cNvPr name="TextBox 46" id="46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name="TextBox 47" id="47"/>
          <p:cNvSpPr txBox="true"/>
          <p:nvPr/>
        </p:nvSpPr>
        <p:spPr>
          <a:xfrm rot="0">
            <a:off x="3167931" y="3129830"/>
            <a:ext cx="3485498" cy="3757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15"/>
              </a:lnSpc>
            </a:pPr>
            <a:r>
              <a:rPr lang="en-US" sz="2082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CONTEXTE DU PROJET</a:t>
            </a:r>
          </a:p>
        </p:txBody>
      </p:sp>
      <p:sp>
        <p:nvSpPr>
          <p:cNvPr name="TextBox 48" id="48"/>
          <p:cNvSpPr txBox="true"/>
          <p:nvPr/>
        </p:nvSpPr>
        <p:spPr>
          <a:xfrm rot="0">
            <a:off x="3167931" y="3709121"/>
            <a:ext cx="3485498" cy="3592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75"/>
              </a:lnSpc>
            </a:pPr>
            <a:r>
              <a:rPr lang="en-US" sz="1982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DONNÉES UTILISÉES</a:t>
            </a:r>
          </a:p>
        </p:txBody>
      </p:sp>
      <p:sp>
        <p:nvSpPr>
          <p:cNvPr name="TextBox 49" id="49"/>
          <p:cNvSpPr txBox="true"/>
          <p:nvPr/>
        </p:nvSpPr>
        <p:spPr>
          <a:xfrm rot="0">
            <a:off x="3167931" y="5571220"/>
            <a:ext cx="4579133" cy="3592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75"/>
              </a:lnSpc>
            </a:pPr>
            <a:r>
              <a:rPr lang="en-US" sz="1982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RÉPARTITION DE LA CLASSE CIBLE</a:t>
            </a:r>
          </a:p>
        </p:txBody>
      </p:sp>
      <p:sp>
        <p:nvSpPr>
          <p:cNvPr name="TextBox 50" id="50"/>
          <p:cNvSpPr txBox="true"/>
          <p:nvPr/>
        </p:nvSpPr>
        <p:spPr>
          <a:xfrm rot="0">
            <a:off x="3167931" y="6202241"/>
            <a:ext cx="3956369" cy="3592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75"/>
              </a:lnSpc>
            </a:pPr>
            <a:r>
              <a:rPr lang="en-US" sz="1982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CORRÉLATIONS NUMÉRIQUES</a:t>
            </a:r>
          </a:p>
        </p:txBody>
      </p:sp>
      <p:sp>
        <p:nvSpPr>
          <p:cNvPr name="TextBox 51" id="51"/>
          <p:cNvSpPr txBox="true"/>
          <p:nvPr/>
        </p:nvSpPr>
        <p:spPr>
          <a:xfrm rot="0">
            <a:off x="3167931" y="6761483"/>
            <a:ext cx="4700648" cy="3592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75"/>
              </a:lnSpc>
            </a:pPr>
            <a:r>
              <a:rPr lang="en-US" sz="1982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DISTRIBUTION DES VARIABLES CLÉS</a:t>
            </a:r>
          </a:p>
        </p:txBody>
      </p:sp>
      <p:sp>
        <p:nvSpPr>
          <p:cNvPr name="TextBox 52" id="52"/>
          <p:cNvSpPr txBox="true"/>
          <p:nvPr/>
        </p:nvSpPr>
        <p:spPr>
          <a:xfrm rot="0">
            <a:off x="3167931" y="7945789"/>
            <a:ext cx="2431321" cy="3592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75"/>
              </a:lnSpc>
            </a:pPr>
            <a:r>
              <a:rPr lang="en-US" sz="1982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MODÈLES TESTÉS</a:t>
            </a:r>
          </a:p>
        </p:txBody>
      </p:sp>
      <p:sp>
        <p:nvSpPr>
          <p:cNvPr name="TextBox 53" id="53"/>
          <p:cNvSpPr txBox="true"/>
          <p:nvPr/>
        </p:nvSpPr>
        <p:spPr>
          <a:xfrm rot="0">
            <a:off x="3167931" y="8531475"/>
            <a:ext cx="2589325" cy="3592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75"/>
              </a:lnSpc>
            </a:pPr>
            <a:r>
              <a:rPr lang="en-US" sz="1982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DUMMY CLASSIFIER</a:t>
            </a:r>
          </a:p>
        </p:txBody>
      </p:sp>
      <p:sp>
        <p:nvSpPr>
          <p:cNvPr name="TextBox 54" id="54"/>
          <p:cNvSpPr txBox="true"/>
          <p:nvPr/>
        </p:nvSpPr>
        <p:spPr>
          <a:xfrm rot="0">
            <a:off x="9506493" y="3709121"/>
            <a:ext cx="4791784" cy="3592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75"/>
              </a:lnSpc>
            </a:pPr>
            <a:r>
              <a:rPr lang="en-US" sz="1982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COMPARATIF DES MODÈLES DE BASE</a:t>
            </a:r>
          </a:p>
        </p:txBody>
      </p:sp>
      <p:sp>
        <p:nvSpPr>
          <p:cNvPr name="TextBox 55" id="55"/>
          <p:cNvSpPr txBox="true"/>
          <p:nvPr/>
        </p:nvSpPr>
        <p:spPr>
          <a:xfrm rot="0">
            <a:off x="9507093" y="4411538"/>
            <a:ext cx="3485498" cy="3592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75"/>
              </a:lnSpc>
            </a:pPr>
            <a:r>
              <a:rPr lang="en-US" sz="1982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RANDOMFOREST OPTIMISÉ</a:t>
            </a:r>
          </a:p>
        </p:txBody>
      </p:sp>
      <p:sp>
        <p:nvSpPr>
          <p:cNvPr name="TextBox 56" id="56"/>
          <p:cNvSpPr txBox="true"/>
          <p:nvPr/>
        </p:nvSpPr>
        <p:spPr>
          <a:xfrm rot="0">
            <a:off x="9507093" y="5046721"/>
            <a:ext cx="5217086" cy="3592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75"/>
              </a:lnSpc>
            </a:pPr>
            <a:r>
              <a:rPr lang="en-US" sz="1982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COMPARAISON GLOBALE DES MODÈLES</a:t>
            </a:r>
          </a:p>
        </p:txBody>
      </p:sp>
      <p:sp>
        <p:nvSpPr>
          <p:cNvPr name="TextBox 57" id="57"/>
          <p:cNvSpPr txBox="true"/>
          <p:nvPr/>
        </p:nvSpPr>
        <p:spPr>
          <a:xfrm rot="0">
            <a:off x="9506493" y="5676797"/>
            <a:ext cx="4563943" cy="7116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75"/>
              </a:lnSpc>
            </a:pPr>
            <a:r>
              <a:rPr lang="en-US" sz="1982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IMPORTANCE DES VARIABLES (RF)</a:t>
            </a:r>
          </a:p>
          <a:p>
            <a:pPr algn="l">
              <a:lnSpc>
                <a:spcPts val="2775"/>
              </a:lnSpc>
            </a:pPr>
          </a:p>
        </p:txBody>
      </p:sp>
      <p:sp>
        <p:nvSpPr>
          <p:cNvPr name="TextBox 58" id="58"/>
          <p:cNvSpPr txBox="true"/>
          <p:nvPr/>
        </p:nvSpPr>
        <p:spPr>
          <a:xfrm rot="0">
            <a:off x="9506493" y="6291788"/>
            <a:ext cx="4320913" cy="3592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75"/>
              </a:lnSpc>
            </a:pPr>
            <a:r>
              <a:rPr lang="en-US" sz="1982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IMPORTANCE PAR PERMUTATION</a:t>
            </a:r>
          </a:p>
        </p:txBody>
      </p:sp>
      <p:sp>
        <p:nvSpPr>
          <p:cNvPr name="TextBox 59" id="59"/>
          <p:cNvSpPr txBox="true"/>
          <p:nvPr/>
        </p:nvSpPr>
        <p:spPr>
          <a:xfrm rot="0">
            <a:off x="1677299" y="1239736"/>
            <a:ext cx="7060045" cy="1417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0797"/>
              </a:lnSpc>
            </a:pPr>
            <a:r>
              <a:rPr lang="en-US" b="true" sz="7712" spc="-25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Sommaire</a:t>
            </a:r>
          </a:p>
        </p:txBody>
      </p:sp>
      <p:grpSp>
        <p:nvGrpSpPr>
          <p:cNvPr name="Group 60" id="60"/>
          <p:cNvGrpSpPr/>
          <p:nvPr/>
        </p:nvGrpSpPr>
        <p:grpSpPr>
          <a:xfrm rot="0">
            <a:off x="2506440" y="4893001"/>
            <a:ext cx="423967" cy="482190"/>
            <a:chOff x="0" y="0"/>
            <a:chExt cx="205716" cy="233967"/>
          </a:xfrm>
        </p:grpSpPr>
        <p:sp>
          <p:nvSpPr>
            <p:cNvPr name="Freeform 61" id="61"/>
            <p:cNvSpPr/>
            <p:nvPr/>
          </p:nvSpPr>
          <p:spPr>
            <a:xfrm flipH="false" flipV="false" rot="0">
              <a:off x="0" y="0"/>
              <a:ext cx="205716" cy="233967"/>
            </a:xfrm>
            <a:custGeom>
              <a:avLst/>
              <a:gdLst/>
              <a:ahLst/>
              <a:cxnLst/>
              <a:rect r="r" b="b" t="t" l="l"/>
              <a:pathLst>
                <a:path h="233967" w="205716">
                  <a:moveTo>
                    <a:pt x="91303" y="0"/>
                  </a:moveTo>
                  <a:lnTo>
                    <a:pt x="114413" y="0"/>
                  </a:lnTo>
                  <a:cubicBezTo>
                    <a:pt x="138628" y="0"/>
                    <a:pt x="161851" y="9619"/>
                    <a:pt x="178974" y="26742"/>
                  </a:cubicBezTo>
                  <a:cubicBezTo>
                    <a:pt x="196097" y="43865"/>
                    <a:pt x="205716" y="67088"/>
                    <a:pt x="205716" y="91303"/>
                  </a:cubicBezTo>
                  <a:lnTo>
                    <a:pt x="205716" y="142663"/>
                  </a:lnTo>
                  <a:cubicBezTo>
                    <a:pt x="205716" y="166879"/>
                    <a:pt x="196097" y="190102"/>
                    <a:pt x="178974" y="207225"/>
                  </a:cubicBezTo>
                  <a:cubicBezTo>
                    <a:pt x="161851" y="224347"/>
                    <a:pt x="138628" y="233967"/>
                    <a:pt x="114413" y="233967"/>
                  </a:cubicBezTo>
                  <a:lnTo>
                    <a:pt x="91303" y="233967"/>
                  </a:lnTo>
                  <a:cubicBezTo>
                    <a:pt x="67088" y="233967"/>
                    <a:pt x="43865" y="224347"/>
                    <a:pt x="26742" y="207225"/>
                  </a:cubicBezTo>
                  <a:cubicBezTo>
                    <a:pt x="9619" y="190102"/>
                    <a:pt x="0" y="166879"/>
                    <a:pt x="0" y="142663"/>
                  </a:cubicBezTo>
                  <a:lnTo>
                    <a:pt x="0" y="91303"/>
                  </a:lnTo>
                  <a:cubicBezTo>
                    <a:pt x="0" y="67088"/>
                    <a:pt x="9619" y="43865"/>
                    <a:pt x="26742" y="26742"/>
                  </a:cubicBezTo>
                  <a:cubicBezTo>
                    <a:pt x="43865" y="9619"/>
                    <a:pt x="67088" y="0"/>
                    <a:pt x="91303" y="0"/>
                  </a:cubicBezTo>
                  <a:close/>
                </a:path>
              </a:pathLst>
            </a:custGeom>
            <a:solidFill>
              <a:srgbClr val="C3CDC8"/>
            </a:solidFill>
          </p:spPr>
        </p:sp>
        <p:sp>
          <p:nvSpPr>
            <p:cNvPr name="TextBox 62" id="62"/>
            <p:cNvSpPr txBox="true"/>
            <p:nvPr/>
          </p:nvSpPr>
          <p:spPr>
            <a:xfrm>
              <a:off x="0" y="-38100"/>
              <a:ext cx="205716" cy="2720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  <a:r>
                <a:rPr lang="en-US" b="true" sz="1500">
                  <a:solidFill>
                    <a:srgbClr val="000000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4</a:t>
              </a:r>
            </a:p>
          </p:txBody>
        </p:sp>
      </p:grpSp>
      <p:sp>
        <p:nvSpPr>
          <p:cNvPr name="TextBox 63" id="63"/>
          <p:cNvSpPr txBox="true"/>
          <p:nvPr/>
        </p:nvSpPr>
        <p:spPr>
          <a:xfrm rot="0">
            <a:off x="3167931" y="4162736"/>
            <a:ext cx="4487996" cy="7402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75"/>
              </a:lnSpc>
            </a:pPr>
            <a:r>
              <a:rPr lang="en-US" sz="1982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NETTOYAGE &amp; PRÉPARATION DES DONNÉES</a:t>
            </a:r>
          </a:p>
        </p:txBody>
      </p:sp>
      <p:grpSp>
        <p:nvGrpSpPr>
          <p:cNvPr name="Group 64" id="64"/>
          <p:cNvGrpSpPr/>
          <p:nvPr/>
        </p:nvGrpSpPr>
        <p:grpSpPr>
          <a:xfrm rot="0">
            <a:off x="2506440" y="5468058"/>
            <a:ext cx="423967" cy="482190"/>
            <a:chOff x="0" y="0"/>
            <a:chExt cx="205716" cy="233967"/>
          </a:xfrm>
        </p:grpSpPr>
        <p:sp>
          <p:nvSpPr>
            <p:cNvPr name="Freeform 65" id="65"/>
            <p:cNvSpPr/>
            <p:nvPr/>
          </p:nvSpPr>
          <p:spPr>
            <a:xfrm flipH="false" flipV="false" rot="0">
              <a:off x="0" y="0"/>
              <a:ext cx="205716" cy="233967"/>
            </a:xfrm>
            <a:custGeom>
              <a:avLst/>
              <a:gdLst/>
              <a:ahLst/>
              <a:cxnLst/>
              <a:rect r="r" b="b" t="t" l="l"/>
              <a:pathLst>
                <a:path h="233967" w="205716">
                  <a:moveTo>
                    <a:pt x="91303" y="0"/>
                  </a:moveTo>
                  <a:lnTo>
                    <a:pt x="114413" y="0"/>
                  </a:lnTo>
                  <a:cubicBezTo>
                    <a:pt x="138628" y="0"/>
                    <a:pt x="161851" y="9619"/>
                    <a:pt x="178974" y="26742"/>
                  </a:cubicBezTo>
                  <a:cubicBezTo>
                    <a:pt x="196097" y="43865"/>
                    <a:pt x="205716" y="67088"/>
                    <a:pt x="205716" y="91303"/>
                  </a:cubicBezTo>
                  <a:lnTo>
                    <a:pt x="205716" y="142663"/>
                  </a:lnTo>
                  <a:cubicBezTo>
                    <a:pt x="205716" y="166879"/>
                    <a:pt x="196097" y="190102"/>
                    <a:pt x="178974" y="207225"/>
                  </a:cubicBezTo>
                  <a:cubicBezTo>
                    <a:pt x="161851" y="224347"/>
                    <a:pt x="138628" y="233967"/>
                    <a:pt x="114413" y="233967"/>
                  </a:cubicBezTo>
                  <a:lnTo>
                    <a:pt x="91303" y="233967"/>
                  </a:lnTo>
                  <a:cubicBezTo>
                    <a:pt x="67088" y="233967"/>
                    <a:pt x="43865" y="224347"/>
                    <a:pt x="26742" y="207225"/>
                  </a:cubicBezTo>
                  <a:cubicBezTo>
                    <a:pt x="9619" y="190102"/>
                    <a:pt x="0" y="166879"/>
                    <a:pt x="0" y="142663"/>
                  </a:cubicBezTo>
                  <a:lnTo>
                    <a:pt x="0" y="91303"/>
                  </a:lnTo>
                  <a:cubicBezTo>
                    <a:pt x="0" y="67088"/>
                    <a:pt x="9619" y="43865"/>
                    <a:pt x="26742" y="26742"/>
                  </a:cubicBezTo>
                  <a:cubicBezTo>
                    <a:pt x="43865" y="9619"/>
                    <a:pt x="67088" y="0"/>
                    <a:pt x="91303" y="0"/>
                  </a:cubicBezTo>
                  <a:close/>
                </a:path>
              </a:pathLst>
            </a:custGeom>
            <a:solidFill>
              <a:srgbClr val="C3CDC8"/>
            </a:solidFill>
          </p:spPr>
        </p:sp>
        <p:sp>
          <p:nvSpPr>
            <p:cNvPr name="TextBox 66" id="66"/>
            <p:cNvSpPr txBox="true"/>
            <p:nvPr/>
          </p:nvSpPr>
          <p:spPr>
            <a:xfrm>
              <a:off x="0" y="-38100"/>
              <a:ext cx="205716" cy="2720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  <a:r>
                <a:rPr lang="en-US" b="true" sz="1500">
                  <a:solidFill>
                    <a:srgbClr val="000000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5</a:t>
              </a:r>
            </a:p>
          </p:txBody>
        </p:sp>
      </p:grpSp>
      <p:sp>
        <p:nvSpPr>
          <p:cNvPr name="TextBox 67" id="67"/>
          <p:cNvSpPr txBox="true"/>
          <p:nvPr/>
        </p:nvSpPr>
        <p:spPr>
          <a:xfrm rot="0">
            <a:off x="3167931" y="4970947"/>
            <a:ext cx="3485498" cy="3592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75"/>
              </a:lnSpc>
            </a:pPr>
            <a:r>
              <a:rPr lang="en-US" sz="1982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SPLIT TRAIN/TEST</a:t>
            </a:r>
          </a:p>
        </p:txBody>
      </p:sp>
      <p:grpSp>
        <p:nvGrpSpPr>
          <p:cNvPr name="Group 68" id="68"/>
          <p:cNvGrpSpPr/>
          <p:nvPr/>
        </p:nvGrpSpPr>
        <p:grpSpPr>
          <a:xfrm rot="0">
            <a:off x="2506440" y="7897312"/>
            <a:ext cx="423967" cy="482190"/>
            <a:chOff x="0" y="0"/>
            <a:chExt cx="205716" cy="233967"/>
          </a:xfrm>
        </p:grpSpPr>
        <p:sp>
          <p:nvSpPr>
            <p:cNvPr name="Freeform 69" id="69"/>
            <p:cNvSpPr/>
            <p:nvPr/>
          </p:nvSpPr>
          <p:spPr>
            <a:xfrm flipH="false" flipV="false" rot="0">
              <a:off x="0" y="0"/>
              <a:ext cx="205716" cy="233967"/>
            </a:xfrm>
            <a:custGeom>
              <a:avLst/>
              <a:gdLst/>
              <a:ahLst/>
              <a:cxnLst/>
              <a:rect r="r" b="b" t="t" l="l"/>
              <a:pathLst>
                <a:path h="233967" w="205716">
                  <a:moveTo>
                    <a:pt x="91303" y="0"/>
                  </a:moveTo>
                  <a:lnTo>
                    <a:pt x="114413" y="0"/>
                  </a:lnTo>
                  <a:cubicBezTo>
                    <a:pt x="138628" y="0"/>
                    <a:pt x="161851" y="9619"/>
                    <a:pt x="178974" y="26742"/>
                  </a:cubicBezTo>
                  <a:cubicBezTo>
                    <a:pt x="196097" y="43865"/>
                    <a:pt x="205716" y="67088"/>
                    <a:pt x="205716" y="91303"/>
                  </a:cubicBezTo>
                  <a:lnTo>
                    <a:pt x="205716" y="142663"/>
                  </a:lnTo>
                  <a:cubicBezTo>
                    <a:pt x="205716" y="166879"/>
                    <a:pt x="196097" y="190102"/>
                    <a:pt x="178974" y="207225"/>
                  </a:cubicBezTo>
                  <a:cubicBezTo>
                    <a:pt x="161851" y="224347"/>
                    <a:pt x="138628" y="233967"/>
                    <a:pt x="114413" y="233967"/>
                  </a:cubicBezTo>
                  <a:lnTo>
                    <a:pt x="91303" y="233967"/>
                  </a:lnTo>
                  <a:cubicBezTo>
                    <a:pt x="67088" y="233967"/>
                    <a:pt x="43865" y="224347"/>
                    <a:pt x="26742" y="207225"/>
                  </a:cubicBezTo>
                  <a:cubicBezTo>
                    <a:pt x="9619" y="190102"/>
                    <a:pt x="0" y="166879"/>
                    <a:pt x="0" y="142663"/>
                  </a:cubicBezTo>
                  <a:lnTo>
                    <a:pt x="0" y="91303"/>
                  </a:lnTo>
                  <a:cubicBezTo>
                    <a:pt x="0" y="67088"/>
                    <a:pt x="9619" y="43865"/>
                    <a:pt x="26742" y="26742"/>
                  </a:cubicBezTo>
                  <a:cubicBezTo>
                    <a:pt x="43865" y="9619"/>
                    <a:pt x="67088" y="0"/>
                    <a:pt x="91303" y="0"/>
                  </a:cubicBezTo>
                  <a:close/>
                </a:path>
              </a:pathLst>
            </a:custGeom>
            <a:solidFill>
              <a:srgbClr val="C3CDC8"/>
            </a:solidFill>
          </p:spPr>
        </p:sp>
        <p:sp>
          <p:nvSpPr>
            <p:cNvPr name="TextBox 70" id="70"/>
            <p:cNvSpPr txBox="true"/>
            <p:nvPr/>
          </p:nvSpPr>
          <p:spPr>
            <a:xfrm>
              <a:off x="0" y="-38100"/>
              <a:ext cx="205716" cy="2720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  <a:r>
                <a:rPr lang="en-US" b="true" sz="1500">
                  <a:solidFill>
                    <a:srgbClr val="000000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9</a:t>
              </a:r>
            </a:p>
          </p:txBody>
        </p:sp>
      </p:grpSp>
      <p:grpSp>
        <p:nvGrpSpPr>
          <p:cNvPr name="Group 71" id="71"/>
          <p:cNvGrpSpPr/>
          <p:nvPr/>
        </p:nvGrpSpPr>
        <p:grpSpPr>
          <a:xfrm rot="0">
            <a:off x="2505840" y="8484277"/>
            <a:ext cx="423967" cy="482190"/>
            <a:chOff x="0" y="0"/>
            <a:chExt cx="205716" cy="233967"/>
          </a:xfrm>
        </p:grpSpPr>
        <p:sp>
          <p:nvSpPr>
            <p:cNvPr name="Freeform 72" id="72"/>
            <p:cNvSpPr/>
            <p:nvPr/>
          </p:nvSpPr>
          <p:spPr>
            <a:xfrm flipH="false" flipV="false" rot="0">
              <a:off x="0" y="0"/>
              <a:ext cx="205716" cy="233967"/>
            </a:xfrm>
            <a:custGeom>
              <a:avLst/>
              <a:gdLst/>
              <a:ahLst/>
              <a:cxnLst/>
              <a:rect r="r" b="b" t="t" l="l"/>
              <a:pathLst>
                <a:path h="233967" w="205716">
                  <a:moveTo>
                    <a:pt x="91303" y="0"/>
                  </a:moveTo>
                  <a:lnTo>
                    <a:pt x="114413" y="0"/>
                  </a:lnTo>
                  <a:cubicBezTo>
                    <a:pt x="138628" y="0"/>
                    <a:pt x="161851" y="9619"/>
                    <a:pt x="178974" y="26742"/>
                  </a:cubicBezTo>
                  <a:cubicBezTo>
                    <a:pt x="196097" y="43865"/>
                    <a:pt x="205716" y="67088"/>
                    <a:pt x="205716" y="91303"/>
                  </a:cubicBezTo>
                  <a:lnTo>
                    <a:pt x="205716" y="142663"/>
                  </a:lnTo>
                  <a:cubicBezTo>
                    <a:pt x="205716" y="166879"/>
                    <a:pt x="196097" y="190102"/>
                    <a:pt x="178974" y="207225"/>
                  </a:cubicBezTo>
                  <a:cubicBezTo>
                    <a:pt x="161851" y="224347"/>
                    <a:pt x="138628" y="233967"/>
                    <a:pt x="114413" y="233967"/>
                  </a:cubicBezTo>
                  <a:lnTo>
                    <a:pt x="91303" y="233967"/>
                  </a:lnTo>
                  <a:cubicBezTo>
                    <a:pt x="67088" y="233967"/>
                    <a:pt x="43865" y="224347"/>
                    <a:pt x="26742" y="207225"/>
                  </a:cubicBezTo>
                  <a:cubicBezTo>
                    <a:pt x="9619" y="190102"/>
                    <a:pt x="0" y="166879"/>
                    <a:pt x="0" y="142663"/>
                  </a:cubicBezTo>
                  <a:lnTo>
                    <a:pt x="0" y="91303"/>
                  </a:lnTo>
                  <a:cubicBezTo>
                    <a:pt x="0" y="67088"/>
                    <a:pt x="9619" y="43865"/>
                    <a:pt x="26742" y="26742"/>
                  </a:cubicBezTo>
                  <a:cubicBezTo>
                    <a:pt x="43865" y="9619"/>
                    <a:pt x="67088" y="0"/>
                    <a:pt x="91303" y="0"/>
                  </a:cubicBezTo>
                  <a:close/>
                </a:path>
              </a:pathLst>
            </a:custGeom>
            <a:solidFill>
              <a:srgbClr val="C3CDC8"/>
            </a:solidFill>
          </p:spPr>
        </p:sp>
        <p:sp>
          <p:nvSpPr>
            <p:cNvPr name="TextBox 73" id="73"/>
            <p:cNvSpPr txBox="true"/>
            <p:nvPr/>
          </p:nvSpPr>
          <p:spPr>
            <a:xfrm>
              <a:off x="0" y="-38100"/>
              <a:ext cx="205716" cy="2720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  <a:r>
                <a:rPr lang="en-US" b="true" sz="1500">
                  <a:solidFill>
                    <a:srgbClr val="000000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10</a:t>
              </a:r>
            </a:p>
          </p:txBody>
        </p:sp>
      </p:grpSp>
      <p:sp>
        <p:nvSpPr>
          <p:cNvPr name="TextBox 74" id="74"/>
          <p:cNvSpPr txBox="true"/>
          <p:nvPr/>
        </p:nvSpPr>
        <p:spPr>
          <a:xfrm rot="0">
            <a:off x="3167931" y="7386547"/>
            <a:ext cx="4093073" cy="3592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75"/>
              </a:lnSpc>
            </a:pPr>
            <a:r>
              <a:rPr lang="en-US" sz="1982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PRÉTRAITEMENT DES DONNÉES</a:t>
            </a:r>
          </a:p>
        </p:txBody>
      </p:sp>
      <p:grpSp>
        <p:nvGrpSpPr>
          <p:cNvPr name="Group 75" id="75"/>
          <p:cNvGrpSpPr/>
          <p:nvPr/>
        </p:nvGrpSpPr>
        <p:grpSpPr>
          <a:xfrm rot="0">
            <a:off x="8845002" y="7415122"/>
            <a:ext cx="423967" cy="482190"/>
            <a:chOff x="0" y="0"/>
            <a:chExt cx="205716" cy="233967"/>
          </a:xfrm>
        </p:grpSpPr>
        <p:sp>
          <p:nvSpPr>
            <p:cNvPr name="Freeform 76" id="76"/>
            <p:cNvSpPr/>
            <p:nvPr/>
          </p:nvSpPr>
          <p:spPr>
            <a:xfrm flipH="false" flipV="false" rot="0">
              <a:off x="0" y="0"/>
              <a:ext cx="205716" cy="233967"/>
            </a:xfrm>
            <a:custGeom>
              <a:avLst/>
              <a:gdLst/>
              <a:ahLst/>
              <a:cxnLst/>
              <a:rect r="r" b="b" t="t" l="l"/>
              <a:pathLst>
                <a:path h="233967" w="205716">
                  <a:moveTo>
                    <a:pt x="91303" y="0"/>
                  </a:moveTo>
                  <a:lnTo>
                    <a:pt x="114413" y="0"/>
                  </a:lnTo>
                  <a:cubicBezTo>
                    <a:pt x="138628" y="0"/>
                    <a:pt x="161851" y="9619"/>
                    <a:pt x="178974" y="26742"/>
                  </a:cubicBezTo>
                  <a:cubicBezTo>
                    <a:pt x="196097" y="43865"/>
                    <a:pt x="205716" y="67088"/>
                    <a:pt x="205716" y="91303"/>
                  </a:cubicBezTo>
                  <a:lnTo>
                    <a:pt x="205716" y="142663"/>
                  </a:lnTo>
                  <a:cubicBezTo>
                    <a:pt x="205716" y="166879"/>
                    <a:pt x="196097" y="190102"/>
                    <a:pt x="178974" y="207225"/>
                  </a:cubicBezTo>
                  <a:cubicBezTo>
                    <a:pt x="161851" y="224347"/>
                    <a:pt x="138628" y="233967"/>
                    <a:pt x="114413" y="233967"/>
                  </a:cubicBezTo>
                  <a:lnTo>
                    <a:pt x="91303" y="233967"/>
                  </a:lnTo>
                  <a:cubicBezTo>
                    <a:pt x="67088" y="233967"/>
                    <a:pt x="43865" y="224347"/>
                    <a:pt x="26742" y="207225"/>
                  </a:cubicBezTo>
                  <a:cubicBezTo>
                    <a:pt x="9619" y="190102"/>
                    <a:pt x="0" y="166879"/>
                    <a:pt x="0" y="142663"/>
                  </a:cubicBezTo>
                  <a:lnTo>
                    <a:pt x="0" y="91303"/>
                  </a:lnTo>
                  <a:cubicBezTo>
                    <a:pt x="0" y="67088"/>
                    <a:pt x="9619" y="43865"/>
                    <a:pt x="26742" y="26742"/>
                  </a:cubicBezTo>
                  <a:cubicBezTo>
                    <a:pt x="43865" y="9619"/>
                    <a:pt x="67088" y="0"/>
                    <a:pt x="91303" y="0"/>
                  </a:cubicBezTo>
                  <a:close/>
                </a:path>
              </a:pathLst>
            </a:custGeom>
            <a:solidFill>
              <a:srgbClr val="C3CDC8"/>
            </a:solidFill>
          </p:spPr>
        </p:sp>
        <p:sp>
          <p:nvSpPr>
            <p:cNvPr name="TextBox 77" id="77"/>
            <p:cNvSpPr txBox="true"/>
            <p:nvPr/>
          </p:nvSpPr>
          <p:spPr>
            <a:xfrm>
              <a:off x="0" y="-38100"/>
              <a:ext cx="205716" cy="2720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  <a:r>
                <a:rPr lang="en-US" b="true" sz="1500">
                  <a:solidFill>
                    <a:srgbClr val="000000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18</a:t>
              </a:r>
            </a:p>
          </p:txBody>
        </p:sp>
      </p:grpSp>
      <p:grpSp>
        <p:nvGrpSpPr>
          <p:cNvPr name="Group 78" id="78"/>
          <p:cNvGrpSpPr/>
          <p:nvPr/>
        </p:nvGrpSpPr>
        <p:grpSpPr>
          <a:xfrm rot="0">
            <a:off x="8845002" y="7949699"/>
            <a:ext cx="423967" cy="482190"/>
            <a:chOff x="0" y="0"/>
            <a:chExt cx="205716" cy="233967"/>
          </a:xfrm>
        </p:grpSpPr>
        <p:sp>
          <p:nvSpPr>
            <p:cNvPr name="Freeform 79" id="79"/>
            <p:cNvSpPr/>
            <p:nvPr/>
          </p:nvSpPr>
          <p:spPr>
            <a:xfrm flipH="false" flipV="false" rot="0">
              <a:off x="0" y="0"/>
              <a:ext cx="205716" cy="233967"/>
            </a:xfrm>
            <a:custGeom>
              <a:avLst/>
              <a:gdLst/>
              <a:ahLst/>
              <a:cxnLst/>
              <a:rect r="r" b="b" t="t" l="l"/>
              <a:pathLst>
                <a:path h="233967" w="205716">
                  <a:moveTo>
                    <a:pt x="91303" y="0"/>
                  </a:moveTo>
                  <a:lnTo>
                    <a:pt x="114413" y="0"/>
                  </a:lnTo>
                  <a:cubicBezTo>
                    <a:pt x="138628" y="0"/>
                    <a:pt x="161851" y="9619"/>
                    <a:pt x="178974" y="26742"/>
                  </a:cubicBezTo>
                  <a:cubicBezTo>
                    <a:pt x="196097" y="43865"/>
                    <a:pt x="205716" y="67088"/>
                    <a:pt x="205716" y="91303"/>
                  </a:cubicBezTo>
                  <a:lnTo>
                    <a:pt x="205716" y="142663"/>
                  </a:lnTo>
                  <a:cubicBezTo>
                    <a:pt x="205716" y="166879"/>
                    <a:pt x="196097" y="190102"/>
                    <a:pt x="178974" y="207225"/>
                  </a:cubicBezTo>
                  <a:cubicBezTo>
                    <a:pt x="161851" y="224347"/>
                    <a:pt x="138628" y="233967"/>
                    <a:pt x="114413" y="233967"/>
                  </a:cubicBezTo>
                  <a:lnTo>
                    <a:pt x="91303" y="233967"/>
                  </a:lnTo>
                  <a:cubicBezTo>
                    <a:pt x="67088" y="233967"/>
                    <a:pt x="43865" y="224347"/>
                    <a:pt x="26742" y="207225"/>
                  </a:cubicBezTo>
                  <a:cubicBezTo>
                    <a:pt x="9619" y="190102"/>
                    <a:pt x="0" y="166879"/>
                    <a:pt x="0" y="142663"/>
                  </a:cubicBezTo>
                  <a:lnTo>
                    <a:pt x="0" y="91303"/>
                  </a:lnTo>
                  <a:cubicBezTo>
                    <a:pt x="0" y="67088"/>
                    <a:pt x="9619" y="43865"/>
                    <a:pt x="26742" y="26742"/>
                  </a:cubicBezTo>
                  <a:cubicBezTo>
                    <a:pt x="43865" y="9619"/>
                    <a:pt x="67088" y="0"/>
                    <a:pt x="91303" y="0"/>
                  </a:cubicBezTo>
                  <a:close/>
                </a:path>
              </a:pathLst>
            </a:custGeom>
            <a:solidFill>
              <a:srgbClr val="C3CDC8"/>
            </a:solidFill>
          </p:spPr>
        </p:sp>
        <p:sp>
          <p:nvSpPr>
            <p:cNvPr name="TextBox 80" id="80"/>
            <p:cNvSpPr txBox="true"/>
            <p:nvPr/>
          </p:nvSpPr>
          <p:spPr>
            <a:xfrm>
              <a:off x="0" y="-38100"/>
              <a:ext cx="205716" cy="2720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  <a:r>
                <a:rPr lang="en-US" b="true" sz="1500">
                  <a:solidFill>
                    <a:srgbClr val="000000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19</a:t>
              </a:r>
            </a:p>
          </p:txBody>
        </p:sp>
      </p:grpSp>
      <p:grpSp>
        <p:nvGrpSpPr>
          <p:cNvPr name="Group 81" id="81"/>
          <p:cNvGrpSpPr/>
          <p:nvPr/>
        </p:nvGrpSpPr>
        <p:grpSpPr>
          <a:xfrm rot="0">
            <a:off x="8845002" y="8484277"/>
            <a:ext cx="423967" cy="482190"/>
            <a:chOff x="0" y="0"/>
            <a:chExt cx="205716" cy="233967"/>
          </a:xfrm>
        </p:grpSpPr>
        <p:sp>
          <p:nvSpPr>
            <p:cNvPr name="Freeform 82" id="82"/>
            <p:cNvSpPr/>
            <p:nvPr/>
          </p:nvSpPr>
          <p:spPr>
            <a:xfrm flipH="false" flipV="false" rot="0">
              <a:off x="0" y="0"/>
              <a:ext cx="205716" cy="233967"/>
            </a:xfrm>
            <a:custGeom>
              <a:avLst/>
              <a:gdLst/>
              <a:ahLst/>
              <a:cxnLst/>
              <a:rect r="r" b="b" t="t" l="l"/>
              <a:pathLst>
                <a:path h="233967" w="205716">
                  <a:moveTo>
                    <a:pt x="91303" y="0"/>
                  </a:moveTo>
                  <a:lnTo>
                    <a:pt x="114413" y="0"/>
                  </a:lnTo>
                  <a:cubicBezTo>
                    <a:pt x="138628" y="0"/>
                    <a:pt x="161851" y="9619"/>
                    <a:pt x="178974" y="26742"/>
                  </a:cubicBezTo>
                  <a:cubicBezTo>
                    <a:pt x="196097" y="43865"/>
                    <a:pt x="205716" y="67088"/>
                    <a:pt x="205716" y="91303"/>
                  </a:cubicBezTo>
                  <a:lnTo>
                    <a:pt x="205716" y="142663"/>
                  </a:lnTo>
                  <a:cubicBezTo>
                    <a:pt x="205716" y="166879"/>
                    <a:pt x="196097" y="190102"/>
                    <a:pt x="178974" y="207225"/>
                  </a:cubicBezTo>
                  <a:cubicBezTo>
                    <a:pt x="161851" y="224347"/>
                    <a:pt x="138628" y="233967"/>
                    <a:pt x="114413" y="233967"/>
                  </a:cubicBezTo>
                  <a:lnTo>
                    <a:pt x="91303" y="233967"/>
                  </a:lnTo>
                  <a:cubicBezTo>
                    <a:pt x="67088" y="233967"/>
                    <a:pt x="43865" y="224347"/>
                    <a:pt x="26742" y="207225"/>
                  </a:cubicBezTo>
                  <a:cubicBezTo>
                    <a:pt x="9619" y="190102"/>
                    <a:pt x="0" y="166879"/>
                    <a:pt x="0" y="142663"/>
                  </a:cubicBezTo>
                  <a:lnTo>
                    <a:pt x="0" y="91303"/>
                  </a:lnTo>
                  <a:cubicBezTo>
                    <a:pt x="0" y="67088"/>
                    <a:pt x="9619" y="43865"/>
                    <a:pt x="26742" y="26742"/>
                  </a:cubicBezTo>
                  <a:cubicBezTo>
                    <a:pt x="43865" y="9619"/>
                    <a:pt x="67088" y="0"/>
                    <a:pt x="91303" y="0"/>
                  </a:cubicBezTo>
                  <a:close/>
                </a:path>
              </a:pathLst>
            </a:custGeom>
            <a:solidFill>
              <a:srgbClr val="C3CDC8"/>
            </a:solidFill>
          </p:spPr>
        </p:sp>
        <p:sp>
          <p:nvSpPr>
            <p:cNvPr name="TextBox 83" id="83"/>
            <p:cNvSpPr txBox="true"/>
            <p:nvPr/>
          </p:nvSpPr>
          <p:spPr>
            <a:xfrm>
              <a:off x="0" y="-38100"/>
              <a:ext cx="205716" cy="2720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  <a:r>
                <a:rPr lang="en-US" b="true" sz="1500">
                  <a:solidFill>
                    <a:srgbClr val="000000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20</a:t>
              </a:r>
            </a:p>
          </p:txBody>
        </p:sp>
      </p:grpSp>
      <p:sp>
        <p:nvSpPr>
          <p:cNvPr name="TextBox 84" id="84"/>
          <p:cNvSpPr txBox="true"/>
          <p:nvPr/>
        </p:nvSpPr>
        <p:spPr>
          <a:xfrm rot="0">
            <a:off x="9507093" y="3126332"/>
            <a:ext cx="3363983" cy="3592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75"/>
              </a:lnSpc>
            </a:pPr>
            <a:r>
              <a:rPr lang="en-US" sz="1982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RÉGRESSION LOGISTIQUE</a:t>
            </a:r>
          </a:p>
        </p:txBody>
      </p:sp>
      <p:sp>
        <p:nvSpPr>
          <p:cNvPr name="TextBox 85" id="85"/>
          <p:cNvSpPr txBox="true"/>
          <p:nvPr/>
        </p:nvSpPr>
        <p:spPr>
          <a:xfrm rot="0">
            <a:off x="9506493" y="6917705"/>
            <a:ext cx="2589325" cy="3592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75"/>
              </a:lnSpc>
            </a:pPr>
            <a:r>
              <a:rPr lang="en-US" sz="1982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SHAP VALUES</a:t>
            </a:r>
          </a:p>
        </p:txBody>
      </p:sp>
      <p:sp>
        <p:nvSpPr>
          <p:cNvPr name="TextBox 86" id="86"/>
          <p:cNvSpPr txBox="true"/>
          <p:nvPr/>
        </p:nvSpPr>
        <p:spPr>
          <a:xfrm rot="0">
            <a:off x="9506493" y="7462321"/>
            <a:ext cx="2589325" cy="3592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75"/>
              </a:lnSpc>
            </a:pPr>
            <a:r>
              <a:rPr lang="en-US" sz="1982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INSIGHTS CLÉS</a:t>
            </a:r>
          </a:p>
        </p:txBody>
      </p:sp>
      <p:sp>
        <p:nvSpPr>
          <p:cNvPr name="TextBox 87" id="87"/>
          <p:cNvSpPr txBox="true"/>
          <p:nvPr/>
        </p:nvSpPr>
        <p:spPr>
          <a:xfrm rot="0">
            <a:off x="9526311" y="8040613"/>
            <a:ext cx="2589325" cy="3592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75"/>
              </a:lnSpc>
            </a:pPr>
            <a:r>
              <a:rPr lang="en-US" sz="1982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CONCLUSION</a:t>
            </a:r>
          </a:p>
        </p:txBody>
      </p:sp>
      <p:sp>
        <p:nvSpPr>
          <p:cNvPr name="TextBox 88" id="88"/>
          <p:cNvSpPr txBox="true"/>
          <p:nvPr/>
        </p:nvSpPr>
        <p:spPr>
          <a:xfrm rot="0">
            <a:off x="9506493" y="8531475"/>
            <a:ext cx="3486098" cy="3592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75"/>
              </a:lnSpc>
            </a:pPr>
            <a:r>
              <a:rPr lang="en-US" sz="1982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AMÉLIORATIONS FUTURES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875319" y="-454861"/>
            <a:ext cx="3408032" cy="9713161"/>
            <a:chOff x="0" y="0"/>
            <a:chExt cx="1166176" cy="332369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66176" cy="3323694"/>
            </a:xfrm>
            <a:custGeom>
              <a:avLst/>
              <a:gdLst/>
              <a:ahLst/>
              <a:cxnLst/>
              <a:rect r="r" b="b" t="t" l="l"/>
              <a:pathLst>
                <a:path h="3323694" w="1166176">
                  <a:moveTo>
                    <a:pt x="11358" y="0"/>
                  </a:moveTo>
                  <a:lnTo>
                    <a:pt x="1154818" y="0"/>
                  </a:lnTo>
                  <a:cubicBezTo>
                    <a:pt x="1157830" y="0"/>
                    <a:pt x="1160719" y="1197"/>
                    <a:pt x="1162849" y="3327"/>
                  </a:cubicBezTo>
                  <a:cubicBezTo>
                    <a:pt x="1164979" y="5457"/>
                    <a:pt x="1166176" y="8346"/>
                    <a:pt x="1166176" y="11358"/>
                  </a:cubicBezTo>
                  <a:lnTo>
                    <a:pt x="1166176" y="3312335"/>
                  </a:lnTo>
                  <a:cubicBezTo>
                    <a:pt x="1166176" y="3318608"/>
                    <a:pt x="1161091" y="3323694"/>
                    <a:pt x="1154818" y="3323694"/>
                  </a:cubicBezTo>
                  <a:lnTo>
                    <a:pt x="11358" y="3323694"/>
                  </a:lnTo>
                  <a:cubicBezTo>
                    <a:pt x="8346" y="3323694"/>
                    <a:pt x="5457" y="3322497"/>
                    <a:pt x="3327" y="3320367"/>
                  </a:cubicBezTo>
                  <a:cubicBezTo>
                    <a:pt x="1197" y="3318237"/>
                    <a:pt x="0" y="3315348"/>
                    <a:pt x="0" y="3312335"/>
                  </a:cubicBezTo>
                  <a:lnTo>
                    <a:pt x="0" y="11358"/>
                  </a:lnTo>
                  <a:cubicBezTo>
                    <a:pt x="0" y="8346"/>
                    <a:pt x="1197" y="5457"/>
                    <a:pt x="3327" y="3327"/>
                  </a:cubicBezTo>
                  <a:cubicBezTo>
                    <a:pt x="5457" y="1197"/>
                    <a:pt x="8346" y="0"/>
                    <a:pt x="11358" y="0"/>
                  </a:cubicBezTo>
                  <a:close/>
                </a:path>
              </a:pathLst>
            </a:custGeom>
            <a:solidFill>
              <a:srgbClr val="758D7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166176" cy="33617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2562679" y="0"/>
            <a:ext cx="3430951" cy="10287000"/>
            <a:chOff x="0" y="0"/>
            <a:chExt cx="531544" cy="159372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31544" cy="1593725"/>
            </a:xfrm>
            <a:custGeom>
              <a:avLst/>
              <a:gdLst/>
              <a:ahLst/>
              <a:cxnLst/>
              <a:rect r="r" b="b" t="t" l="l"/>
              <a:pathLst>
                <a:path h="1593725" w="531544">
                  <a:moveTo>
                    <a:pt x="0" y="0"/>
                  </a:moveTo>
                  <a:lnTo>
                    <a:pt x="531544" y="0"/>
                  </a:lnTo>
                  <a:lnTo>
                    <a:pt x="531544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/>
              <a:stretch>
                <a:fillRect l="-62436" t="0" r="-62436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17773650" y="-42358"/>
            <a:ext cx="556708" cy="556708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69533" y="0"/>
                  </a:moveTo>
                  <a:lnTo>
                    <a:pt x="743267" y="0"/>
                  </a:lnTo>
                  <a:cubicBezTo>
                    <a:pt x="761708" y="0"/>
                    <a:pt x="779394" y="7326"/>
                    <a:pt x="792434" y="20366"/>
                  </a:cubicBezTo>
                  <a:cubicBezTo>
                    <a:pt x="805474" y="33406"/>
                    <a:pt x="812800" y="51092"/>
                    <a:pt x="812800" y="69533"/>
                  </a:cubicBezTo>
                  <a:lnTo>
                    <a:pt x="812800" y="743267"/>
                  </a:lnTo>
                  <a:cubicBezTo>
                    <a:pt x="812800" y="761708"/>
                    <a:pt x="805474" y="779394"/>
                    <a:pt x="792434" y="792434"/>
                  </a:cubicBezTo>
                  <a:cubicBezTo>
                    <a:pt x="779394" y="805474"/>
                    <a:pt x="761708" y="812800"/>
                    <a:pt x="743267" y="812800"/>
                  </a:cubicBezTo>
                  <a:lnTo>
                    <a:pt x="69533" y="812800"/>
                  </a:lnTo>
                  <a:cubicBezTo>
                    <a:pt x="51092" y="812800"/>
                    <a:pt x="33406" y="805474"/>
                    <a:pt x="20366" y="792434"/>
                  </a:cubicBezTo>
                  <a:cubicBezTo>
                    <a:pt x="7326" y="779394"/>
                    <a:pt x="0" y="761708"/>
                    <a:pt x="0" y="743267"/>
                  </a:cubicBezTo>
                  <a:lnTo>
                    <a:pt x="0" y="69533"/>
                  </a:lnTo>
                  <a:cubicBezTo>
                    <a:pt x="0" y="51092"/>
                    <a:pt x="7326" y="33406"/>
                    <a:pt x="20366" y="20366"/>
                  </a:cubicBezTo>
                  <a:cubicBezTo>
                    <a:pt x="33406" y="7326"/>
                    <a:pt x="51092" y="0"/>
                    <a:pt x="69533" y="0"/>
                  </a:cubicBezTo>
                  <a:close/>
                </a:path>
              </a:pathLst>
            </a:custGeom>
            <a:solidFill>
              <a:srgbClr val="2E4033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7773650" y="9772650"/>
            <a:ext cx="556708" cy="556708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69533" y="0"/>
                  </a:moveTo>
                  <a:lnTo>
                    <a:pt x="743267" y="0"/>
                  </a:lnTo>
                  <a:cubicBezTo>
                    <a:pt x="761708" y="0"/>
                    <a:pt x="779394" y="7326"/>
                    <a:pt x="792434" y="20366"/>
                  </a:cubicBezTo>
                  <a:cubicBezTo>
                    <a:pt x="805474" y="33406"/>
                    <a:pt x="812800" y="51092"/>
                    <a:pt x="812800" y="69533"/>
                  </a:cubicBezTo>
                  <a:lnTo>
                    <a:pt x="812800" y="743267"/>
                  </a:lnTo>
                  <a:cubicBezTo>
                    <a:pt x="812800" y="761708"/>
                    <a:pt x="805474" y="779394"/>
                    <a:pt x="792434" y="792434"/>
                  </a:cubicBezTo>
                  <a:cubicBezTo>
                    <a:pt x="779394" y="805474"/>
                    <a:pt x="761708" y="812800"/>
                    <a:pt x="743267" y="812800"/>
                  </a:cubicBezTo>
                  <a:lnTo>
                    <a:pt x="69533" y="812800"/>
                  </a:lnTo>
                  <a:cubicBezTo>
                    <a:pt x="51092" y="812800"/>
                    <a:pt x="33406" y="805474"/>
                    <a:pt x="20366" y="792434"/>
                  </a:cubicBezTo>
                  <a:cubicBezTo>
                    <a:pt x="7326" y="779394"/>
                    <a:pt x="0" y="761708"/>
                    <a:pt x="0" y="743267"/>
                  </a:cubicBezTo>
                  <a:lnTo>
                    <a:pt x="0" y="69533"/>
                  </a:lnTo>
                  <a:cubicBezTo>
                    <a:pt x="0" y="51092"/>
                    <a:pt x="7326" y="33406"/>
                    <a:pt x="20366" y="20366"/>
                  </a:cubicBezTo>
                  <a:cubicBezTo>
                    <a:pt x="33406" y="7326"/>
                    <a:pt x="51092" y="0"/>
                    <a:pt x="69533" y="0"/>
                  </a:cubicBezTo>
                  <a:close/>
                </a:path>
              </a:pathLst>
            </a:custGeom>
            <a:solidFill>
              <a:srgbClr val="EAEEEC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  <a:r>
                <a:rPr lang="en-US" sz="1900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19</a:t>
              </a:r>
            </a:p>
          </p:txBody>
        </p:sp>
      </p:grpSp>
      <p:sp>
        <p:nvSpPr>
          <p:cNvPr name="AutoShape 13" id="13"/>
          <p:cNvSpPr/>
          <p:nvPr/>
        </p:nvSpPr>
        <p:spPr>
          <a:xfrm>
            <a:off x="1042987" y="2231093"/>
            <a:ext cx="7144" cy="2049239"/>
          </a:xfrm>
          <a:prstGeom prst="line">
            <a:avLst/>
          </a:prstGeom>
          <a:ln cap="rnd" w="28575">
            <a:solidFill>
              <a:srgbClr val="2E4033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4" id="14"/>
          <p:cNvSpPr txBox="true"/>
          <p:nvPr/>
        </p:nvSpPr>
        <p:spPr>
          <a:xfrm rot="0">
            <a:off x="1303128" y="2177021"/>
            <a:ext cx="8922578" cy="21288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81"/>
              </a:lnSpc>
            </a:pPr>
            <a:r>
              <a:rPr lang="en-US" sz="1415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Résumé des résultats :</a:t>
            </a:r>
          </a:p>
          <a:p>
            <a:pPr algn="l" marL="305649" indent="-152825" lvl="1">
              <a:lnSpc>
                <a:spcPts val="1981"/>
              </a:lnSpc>
              <a:buFont typeface="Arial"/>
              <a:buChar char="•"/>
            </a:pPr>
            <a:r>
              <a:rPr lang="en-US" b="true" sz="1415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Modèles testés : Dummy Classifier, Logistic Regression, Random Forest optimisé</a:t>
            </a:r>
          </a:p>
          <a:p>
            <a:pPr algn="l" marL="305649" indent="-152825" lvl="1">
              <a:lnSpc>
                <a:spcPts val="1981"/>
              </a:lnSpc>
              <a:buFont typeface="Arial"/>
              <a:buChar char="•"/>
            </a:pPr>
            <a:r>
              <a:rPr lang="en-US" b="true" sz="1415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Meilleur modèle : Logistic Regression</a:t>
            </a:r>
          </a:p>
          <a:p>
            <a:pPr algn="l" marL="611298" indent="-203766" lvl="2">
              <a:lnSpc>
                <a:spcPts val="1981"/>
              </a:lnSpc>
              <a:buFont typeface="Arial"/>
              <a:buChar char="⚬"/>
            </a:pPr>
            <a:r>
              <a:rPr lang="en-US" b="true" sz="1415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Accuracy : 0.762</a:t>
            </a:r>
          </a:p>
          <a:p>
            <a:pPr algn="l" marL="611298" indent="-203766" lvl="2">
              <a:lnSpc>
                <a:spcPts val="1981"/>
              </a:lnSpc>
              <a:buFont typeface="Arial"/>
              <a:buChar char="⚬"/>
            </a:pPr>
            <a:r>
              <a:rPr lang="en-US" b="true" sz="1415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F1-score : 0.485</a:t>
            </a:r>
          </a:p>
          <a:p>
            <a:pPr algn="l" marL="611298" indent="-203766" lvl="2">
              <a:lnSpc>
                <a:spcPts val="1981"/>
              </a:lnSpc>
              <a:buFont typeface="Arial"/>
              <a:buChar char="⚬"/>
            </a:pPr>
            <a:r>
              <a:rPr lang="en-US" b="true" sz="1415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Précision : 0.371</a:t>
            </a:r>
          </a:p>
          <a:p>
            <a:pPr algn="l" marL="611298" indent="-203766" lvl="2">
              <a:lnSpc>
                <a:spcPts val="1981"/>
              </a:lnSpc>
              <a:buFont typeface="Arial"/>
              <a:buChar char="⚬"/>
            </a:pPr>
            <a:r>
              <a:rPr lang="en-US" b="true" sz="1415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Rappel : 0.702 → priorité donnée à la détection des départs</a:t>
            </a:r>
          </a:p>
          <a:p>
            <a:pPr algn="l">
              <a:lnSpc>
                <a:spcPts val="1981"/>
              </a:lnSpc>
            </a:pPr>
          </a:p>
        </p:txBody>
      </p:sp>
      <p:sp>
        <p:nvSpPr>
          <p:cNvPr name="AutoShape 15" id="15"/>
          <p:cNvSpPr/>
          <p:nvPr/>
        </p:nvSpPr>
        <p:spPr>
          <a:xfrm>
            <a:off x="1042988" y="4536079"/>
            <a:ext cx="0" cy="1680017"/>
          </a:xfrm>
          <a:prstGeom prst="line">
            <a:avLst/>
          </a:prstGeom>
          <a:ln cap="rnd" w="28575">
            <a:solidFill>
              <a:srgbClr val="2E4033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6" id="16"/>
          <p:cNvSpPr txBox="true"/>
          <p:nvPr/>
        </p:nvSpPr>
        <p:spPr>
          <a:xfrm rot="0">
            <a:off x="1303128" y="4353297"/>
            <a:ext cx="9413913" cy="22004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49"/>
              </a:lnSpc>
            </a:pPr>
            <a:r>
              <a:rPr lang="en-US" sz="1463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Insights principaux :</a:t>
            </a:r>
          </a:p>
          <a:p>
            <a:pPr algn="l" marL="316073" indent="-158037" lvl="1">
              <a:lnSpc>
                <a:spcPts val="2049"/>
              </a:lnSpc>
              <a:buFont typeface="Arial"/>
              <a:buChar char="•"/>
            </a:pPr>
            <a:r>
              <a:rPr lang="en-US" b="true" sz="1463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Les départs sont rares (16 % des cas), d’où l’importance de privilégier le rappel pour les identifier.</a:t>
            </a:r>
          </a:p>
          <a:p>
            <a:pPr algn="l" marL="316073" indent="-158037" lvl="1">
              <a:lnSpc>
                <a:spcPts val="2049"/>
              </a:lnSpc>
              <a:buFont typeface="Arial"/>
              <a:buChar char="•"/>
            </a:pPr>
            <a:r>
              <a:rPr lang="en-US" b="true" sz="1463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Les variables les plus influentes pour prédire les départs :</a:t>
            </a:r>
          </a:p>
          <a:p>
            <a:pPr algn="l" marL="632147" indent="-210716" lvl="2">
              <a:lnSpc>
                <a:spcPts val="2049"/>
              </a:lnSpc>
              <a:buFont typeface="Arial"/>
              <a:buChar char="⚬"/>
            </a:pPr>
            <a:r>
              <a:rPr lang="en-US" b="true" sz="1463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note_evaluation_actuelle</a:t>
            </a:r>
          </a:p>
          <a:p>
            <a:pPr algn="l" marL="632147" indent="-210716" lvl="2">
              <a:lnSpc>
                <a:spcPts val="2049"/>
              </a:lnSpc>
              <a:buFont typeface="Arial"/>
              <a:buChar char="⚬"/>
            </a:pPr>
            <a:r>
              <a:rPr lang="en-US" b="true" sz="1463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satisfaction_employee_environnement</a:t>
            </a:r>
          </a:p>
          <a:p>
            <a:pPr algn="l" marL="632147" indent="-210716" lvl="2">
              <a:lnSpc>
                <a:spcPts val="2049"/>
              </a:lnSpc>
              <a:buFont typeface="Arial"/>
              <a:buChar char="⚬"/>
            </a:pPr>
            <a:r>
              <a:rPr lang="en-US" b="true" sz="1463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annees_dans_l_entreprise</a:t>
            </a:r>
          </a:p>
          <a:p>
            <a:pPr algn="l" marL="632147" indent="-210716" lvl="2">
              <a:lnSpc>
                <a:spcPts val="2049"/>
              </a:lnSpc>
              <a:buFont typeface="Arial"/>
              <a:buChar char="⚬"/>
            </a:pPr>
            <a:r>
              <a:rPr lang="en-US" b="true" sz="1463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note_evaluation_precedente, niveau_hierarchique_poste, revenu_mensuel, etc.</a:t>
            </a:r>
          </a:p>
          <a:p>
            <a:pPr algn="l">
              <a:lnSpc>
                <a:spcPts val="2049"/>
              </a:lnSpc>
            </a:pPr>
          </a:p>
        </p:txBody>
      </p:sp>
      <p:sp>
        <p:nvSpPr>
          <p:cNvPr name="AutoShape 17" id="17"/>
          <p:cNvSpPr/>
          <p:nvPr/>
        </p:nvSpPr>
        <p:spPr>
          <a:xfrm>
            <a:off x="1042988" y="6471794"/>
            <a:ext cx="0" cy="1431705"/>
          </a:xfrm>
          <a:prstGeom prst="line">
            <a:avLst/>
          </a:prstGeom>
          <a:ln cap="rnd" w="28575">
            <a:solidFill>
              <a:srgbClr val="2E4033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8" id="18"/>
          <p:cNvSpPr txBox="true"/>
          <p:nvPr/>
        </p:nvSpPr>
        <p:spPr>
          <a:xfrm rot="0">
            <a:off x="1303128" y="6443219"/>
            <a:ext cx="7119019" cy="17270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56"/>
              </a:lnSpc>
            </a:pPr>
            <a:r>
              <a:rPr lang="en-US" sz="1540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 Limitations et recommandations :</a:t>
            </a:r>
          </a:p>
          <a:p>
            <a:pPr algn="l" marL="332605" indent="-166302" lvl="1">
              <a:lnSpc>
                <a:spcPts val="2156"/>
              </a:lnSpc>
              <a:buFont typeface="Arial"/>
              <a:buChar char="•"/>
            </a:pPr>
            <a:r>
              <a:rPr lang="en-US" b="true" sz="1540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Performance moyenne : amélioration possible avec davantage de features ou ajustement des hyperparamètres</a:t>
            </a:r>
          </a:p>
          <a:p>
            <a:pPr algn="l" marL="332605" indent="-166302" lvl="1">
              <a:lnSpc>
                <a:spcPts val="2156"/>
              </a:lnSpc>
              <a:buFont typeface="Arial"/>
              <a:buChar char="•"/>
            </a:pPr>
            <a:r>
              <a:rPr lang="en-US" b="true" sz="1540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Possibilité d’explorer des modèles plus avancés ou du feature engineering pour mieux capturer les départs</a:t>
            </a:r>
          </a:p>
          <a:p>
            <a:pPr algn="l">
              <a:lnSpc>
                <a:spcPts val="2156"/>
              </a:lnSpc>
            </a:pPr>
          </a:p>
        </p:txBody>
      </p:sp>
      <p:sp>
        <p:nvSpPr>
          <p:cNvPr name="AutoShape 19" id="19"/>
          <p:cNvSpPr/>
          <p:nvPr/>
        </p:nvSpPr>
        <p:spPr>
          <a:xfrm>
            <a:off x="1042987" y="8281728"/>
            <a:ext cx="0" cy="1635938"/>
          </a:xfrm>
          <a:prstGeom prst="line">
            <a:avLst/>
          </a:prstGeom>
          <a:ln cap="rnd" w="28575">
            <a:solidFill>
              <a:srgbClr val="2E4033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0" id="20"/>
          <p:cNvSpPr txBox="true"/>
          <p:nvPr/>
        </p:nvSpPr>
        <p:spPr>
          <a:xfrm rot="0">
            <a:off x="1303128" y="8183376"/>
            <a:ext cx="6726528" cy="1813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78"/>
              </a:lnSpc>
            </a:pPr>
            <a:r>
              <a:rPr lang="en-US" sz="1627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Conclusion finale :</a:t>
            </a:r>
          </a:p>
          <a:p>
            <a:pPr algn="l" marL="351408" indent="-175704" lvl="1">
              <a:lnSpc>
                <a:spcPts val="2278"/>
              </a:lnSpc>
              <a:buFont typeface="Arial"/>
              <a:buChar char="•"/>
            </a:pPr>
            <a:r>
              <a:rPr lang="en-US" b="true" sz="1627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Logistic Regression reste simple et efficace pour ce jeu de données</a:t>
            </a:r>
          </a:p>
          <a:p>
            <a:pPr algn="l" marL="351408" indent="-175704" lvl="1">
              <a:lnSpc>
                <a:spcPts val="2278"/>
              </a:lnSpc>
              <a:buFont typeface="Arial"/>
              <a:buChar char="•"/>
            </a:pPr>
            <a:r>
              <a:rPr lang="en-US" b="true" sz="1627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Focus sur le rappel permet de mieux détecter les départs, ce qui est clé pour les actions RH</a:t>
            </a:r>
          </a:p>
          <a:p>
            <a:pPr algn="l">
              <a:lnSpc>
                <a:spcPts val="2278"/>
              </a:lnSpc>
            </a:pPr>
          </a:p>
        </p:txBody>
      </p:sp>
      <p:sp>
        <p:nvSpPr>
          <p:cNvPr name="TextBox 21" id="21"/>
          <p:cNvSpPr txBox="true"/>
          <p:nvPr/>
        </p:nvSpPr>
        <p:spPr>
          <a:xfrm rot="0">
            <a:off x="1068002" y="493512"/>
            <a:ext cx="6367156" cy="14644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1060"/>
              </a:lnSpc>
            </a:pPr>
            <a:r>
              <a:rPr lang="en-US" b="true" sz="7900" spc="-197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Conclusion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14350" y="2252748"/>
            <a:ext cx="5538778" cy="7519902"/>
            <a:chOff x="0" y="0"/>
            <a:chExt cx="858102" cy="116503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58102" cy="1165030"/>
            </a:xfrm>
            <a:custGeom>
              <a:avLst/>
              <a:gdLst/>
              <a:ahLst/>
              <a:cxnLst/>
              <a:rect r="r" b="b" t="t" l="l"/>
              <a:pathLst>
                <a:path h="1165030" w="858102">
                  <a:moveTo>
                    <a:pt x="0" y="0"/>
                  </a:moveTo>
                  <a:lnTo>
                    <a:pt x="858102" y="0"/>
                  </a:lnTo>
                  <a:lnTo>
                    <a:pt x="858102" y="1165030"/>
                  </a:lnTo>
                  <a:lnTo>
                    <a:pt x="0" y="1165030"/>
                  </a:lnTo>
                  <a:close/>
                </a:path>
              </a:pathLst>
            </a:custGeom>
            <a:blipFill>
              <a:blip r:embed="rId2"/>
              <a:stretch>
                <a:fillRect l="-51889" t="0" r="-51889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17773650" y="-42358"/>
            <a:ext cx="556708" cy="556708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69533" y="0"/>
                  </a:moveTo>
                  <a:lnTo>
                    <a:pt x="743267" y="0"/>
                  </a:lnTo>
                  <a:cubicBezTo>
                    <a:pt x="761708" y="0"/>
                    <a:pt x="779394" y="7326"/>
                    <a:pt x="792434" y="20366"/>
                  </a:cubicBezTo>
                  <a:cubicBezTo>
                    <a:pt x="805474" y="33406"/>
                    <a:pt x="812800" y="51092"/>
                    <a:pt x="812800" y="69533"/>
                  </a:cubicBezTo>
                  <a:lnTo>
                    <a:pt x="812800" y="743267"/>
                  </a:lnTo>
                  <a:cubicBezTo>
                    <a:pt x="812800" y="761708"/>
                    <a:pt x="805474" y="779394"/>
                    <a:pt x="792434" y="792434"/>
                  </a:cubicBezTo>
                  <a:cubicBezTo>
                    <a:pt x="779394" y="805474"/>
                    <a:pt x="761708" y="812800"/>
                    <a:pt x="743267" y="812800"/>
                  </a:cubicBezTo>
                  <a:lnTo>
                    <a:pt x="69533" y="812800"/>
                  </a:lnTo>
                  <a:cubicBezTo>
                    <a:pt x="51092" y="812800"/>
                    <a:pt x="33406" y="805474"/>
                    <a:pt x="20366" y="792434"/>
                  </a:cubicBezTo>
                  <a:cubicBezTo>
                    <a:pt x="7326" y="779394"/>
                    <a:pt x="0" y="761708"/>
                    <a:pt x="0" y="743267"/>
                  </a:cubicBezTo>
                  <a:lnTo>
                    <a:pt x="0" y="69533"/>
                  </a:lnTo>
                  <a:cubicBezTo>
                    <a:pt x="0" y="51092"/>
                    <a:pt x="7326" y="33406"/>
                    <a:pt x="20366" y="20366"/>
                  </a:cubicBezTo>
                  <a:cubicBezTo>
                    <a:pt x="33406" y="7326"/>
                    <a:pt x="51092" y="0"/>
                    <a:pt x="69533" y="0"/>
                  </a:cubicBezTo>
                  <a:close/>
                </a:path>
              </a:pathLst>
            </a:custGeom>
            <a:solidFill>
              <a:srgbClr val="2E4033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7773650" y="9772650"/>
            <a:ext cx="556708" cy="556708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69533" y="0"/>
                  </a:moveTo>
                  <a:lnTo>
                    <a:pt x="743267" y="0"/>
                  </a:lnTo>
                  <a:cubicBezTo>
                    <a:pt x="761708" y="0"/>
                    <a:pt x="779394" y="7326"/>
                    <a:pt x="792434" y="20366"/>
                  </a:cubicBezTo>
                  <a:cubicBezTo>
                    <a:pt x="805474" y="33406"/>
                    <a:pt x="812800" y="51092"/>
                    <a:pt x="812800" y="69533"/>
                  </a:cubicBezTo>
                  <a:lnTo>
                    <a:pt x="812800" y="743267"/>
                  </a:lnTo>
                  <a:cubicBezTo>
                    <a:pt x="812800" y="761708"/>
                    <a:pt x="805474" y="779394"/>
                    <a:pt x="792434" y="792434"/>
                  </a:cubicBezTo>
                  <a:cubicBezTo>
                    <a:pt x="779394" y="805474"/>
                    <a:pt x="761708" y="812800"/>
                    <a:pt x="743267" y="812800"/>
                  </a:cubicBezTo>
                  <a:lnTo>
                    <a:pt x="69533" y="812800"/>
                  </a:lnTo>
                  <a:cubicBezTo>
                    <a:pt x="51092" y="812800"/>
                    <a:pt x="33406" y="805474"/>
                    <a:pt x="20366" y="792434"/>
                  </a:cubicBezTo>
                  <a:cubicBezTo>
                    <a:pt x="7326" y="779394"/>
                    <a:pt x="0" y="761708"/>
                    <a:pt x="0" y="743267"/>
                  </a:cubicBezTo>
                  <a:lnTo>
                    <a:pt x="0" y="69533"/>
                  </a:lnTo>
                  <a:cubicBezTo>
                    <a:pt x="0" y="51092"/>
                    <a:pt x="7326" y="33406"/>
                    <a:pt x="20366" y="20366"/>
                  </a:cubicBezTo>
                  <a:cubicBezTo>
                    <a:pt x="33406" y="7326"/>
                    <a:pt x="51092" y="0"/>
                    <a:pt x="69533" y="0"/>
                  </a:cubicBezTo>
                  <a:close/>
                </a:path>
              </a:pathLst>
            </a:custGeom>
            <a:solidFill>
              <a:srgbClr val="EAEEEC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  <a:r>
                <a:rPr lang="en-US" sz="1900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20</a:t>
              </a: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6246758" y="2198687"/>
            <a:ext cx="5716456" cy="35115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1️⃣ Amélioration des données :</a:t>
            </a:r>
          </a:p>
          <a:p>
            <a:pPr algn="l" marL="431807" indent="-215904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Collecter davantage de données pour réduire l’impact du déséquilibre des classes</a:t>
            </a:r>
          </a:p>
          <a:p>
            <a:pPr algn="l" marL="431807" indent="-215904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Ajouter des variables potentiellement prédictives : feedbacks qualitatifs, parcours de carrière, données de management, etc.</a:t>
            </a:r>
          </a:p>
          <a:p>
            <a:pPr algn="l" marL="431807" indent="-215904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Enrichir les variables existantes via feature engineering : interactions, ratios, tendances historiques</a:t>
            </a:r>
          </a:p>
          <a:p>
            <a:pPr algn="l">
              <a:lnSpc>
                <a:spcPts val="2800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6246758" y="6613526"/>
            <a:ext cx="5716456" cy="3159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2️⃣ Optimisation des modèles :</a:t>
            </a:r>
          </a:p>
          <a:p>
            <a:pPr algn="l" marL="431807" indent="-215904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Tester des modèles plus avancés : Gradient Boosting, XGBoost, LightGBM</a:t>
            </a:r>
          </a:p>
          <a:p>
            <a:pPr algn="l" marL="431807" indent="-215904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Ajuster les hyperparamètres avec plus de finesse ou via Bayesian optimization</a:t>
            </a:r>
          </a:p>
          <a:p>
            <a:pPr algn="l" marL="431807" indent="-215904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Explorer des techniques de rééchantillonnage pour traiter le déséquilibre de classes (SMOTE, ADASYN)</a:t>
            </a:r>
          </a:p>
          <a:p>
            <a:pPr algn="l">
              <a:lnSpc>
                <a:spcPts val="2800"/>
              </a:lnSpc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12002228" y="2198687"/>
            <a:ext cx="5716456" cy="2454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3️⃣ Analyse et interprétabilité :</a:t>
            </a:r>
          </a:p>
          <a:p>
            <a:pPr algn="l" marL="431807" indent="-215904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Approfondir l’analyse SHAP pour mieux comprendre les facteurs clés</a:t>
            </a:r>
          </a:p>
          <a:p>
            <a:pPr algn="l" marL="431807" indent="-215904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Développer des dashboards interactifs pour suivre les prédictions et les insights RH</a:t>
            </a:r>
          </a:p>
          <a:p>
            <a:pPr algn="l">
              <a:lnSpc>
                <a:spcPts val="2800"/>
              </a:lnSpc>
            </a:pPr>
          </a:p>
          <a:p>
            <a:pPr algn="l">
              <a:lnSpc>
                <a:spcPts val="2800"/>
              </a:lnSpc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12153714" y="6613526"/>
            <a:ext cx="5716456" cy="28066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4️⃣ Déploiement et suivi :</a:t>
            </a:r>
          </a:p>
          <a:p>
            <a:pPr algn="l" marL="431807" indent="-215904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Mettre en place un pipeline de prédiction en production</a:t>
            </a:r>
          </a:p>
          <a:p>
            <a:pPr algn="l" marL="431807" indent="-215904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Suivi continu de la performance du modèle avec des données récentes</a:t>
            </a:r>
          </a:p>
          <a:p>
            <a:pPr algn="l" marL="431807" indent="-215904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Ajustement dynamique selon les changements dans l’entreprise</a:t>
            </a:r>
          </a:p>
          <a:p>
            <a:pPr algn="l">
              <a:lnSpc>
                <a:spcPts val="2800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6246758" y="371475"/>
            <a:ext cx="9368098" cy="13903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17"/>
              </a:lnSpc>
            </a:pPr>
            <a:r>
              <a:rPr lang="en-US" sz="7512" spc="-247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Améliorations futures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14350" y="3767285"/>
            <a:ext cx="17259300" cy="5910474"/>
            <a:chOff x="0" y="0"/>
            <a:chExt cx="4545659" cy="155666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45659" cy="1556668"/>
            </a:xfrm>
            <a:custGeom>
              <a:avLst/>
              <a:gdLst/>
              <a:ahLst/>
              <a:cxnLst/>
              <a:rect r="r" b="b" t="t" l="l"/>
              <a:pathLst>
                <a:path h="1556668" w="4545659">
                  <a:moveTo>
                    <a:pt x="2243" y="0"/>
                  </a:moveTo>
                  <a:lnTo>
                    <a:pt x="4543416" y="0"/>
                  </a:lnTo>
                  <a:cubicBezTo>
                    <a:pt x="4544011" y="0"/>
                    <a:pt x="4544582" y="236"/>
                    <a:pt x="4545002" y="657"/>
                  </a:cubicBezTo>
                  <a:cubicBezTo>
                    <a:pt x="4545423" y="1078"/>
                    <a:pt x="4545659" y="1648"/>
                    <a:pt x="4545659" y="2243"/>
                  </a:cubicBezTo>
                  <a:lnTo>
                    <a:pt x="4545659" y="1554425"/>
                  </a:lnTo>
                  <a:cubicBezTo>
                    <a:pt x="4545659" y="1555664"/>
                    <a:pt x="4544655" y="1556668"/>
                    <a:pt x="4543416" y="1556668"/>
                  </a:cubicBezTo>
                  <a:lnTo>
                    <a:pt x="2243" y="1556668"/>
                  </a:lnTo>
                  <a:cubicBezTo>
                    <a:pt x="1648" y="1556668"/>
                    <a:pt x="1078" y="1556432"/>
                    <a:pt x="657" y="1556011"/>
                  </a:cubicBezTo>
                  <a:cubicBezTo>
                    <a:pt x="236" y="1555591"/>
                    <a:pt x="0" y="1555020"/>
                    <a:pt x="0" y="1554425"/>
                  </a:cubicBezTo>
                  <a:lnTo>
                    <a:pt x="0" y="2243"/>
                  </a:lnTo>
                  <a:cubicBezTo>
                    <a:pt x="0" y="1648"/>
                    <a:pt x="236" y="1078"/>
                    <a:pt x="657" y="657"/>
                  </a:cubicBezTo>
                  <a:cubicBezTo>
                    <a:pt x="1078" y="236"/>
                    <a:pt x="1648" y="0"/>
                    <a:pt x="2243" y="0"/>
                  </a:cubicBezTo>
                  <a:close/>
                </a:path>
              </a:pathLst>
            </a:custGeom>
            <a:solidFill>
              <a:srgbClr val="2E4033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545659" cy="15947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514350" y="514350"/>
            <a:ext cx="17259300" cy="3169327"/>
            <a:chOff x="0" y="0"/>
            <a:chExt cx="2673917" cy="49101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673917" cy="491012"/>
            </a:xfrm>
            <a:custGeom>
              <a:avLst/>
              <a:gdLst/>
              <a:ahLst/>
              <a:cxnLst/>
              <a:rect r="r" b="b" t="t" l="l"/>
              <a:pathLst>
                <a:path h="491012" w="2673917">
                  <a:moveTo>
                    <a:pt x="0" y="0"/>
                  </a:moveTo>
                  <a:lnTo>
                    <a:pt x="2673917" y="0"/>
                  </a:lnTo>
                  <a:lnTo>
                    <a:pt x="2673917" y="491012"/>
                  </a:lnTo>
                  <a:lnTo>
                    <a:pt x="0" y="491012"/>
                  </a:lnTo>
                  <a:close/>
                </a:path>
              </a:pathLst>
            </a:custGeom>
            <a:blipFill>
              <a:blip r:embed="rId2"/>
              <a:stretch>
                <a:fillRect l="0" t="-150326" r="0" b="-20598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5705081" y="9761367"/>
            <a:ext cx="521276" cy="521276"/>
          </a:xfrm>
          <a:custGeom>
            <a:avLst/>
            <a:gdLst/>
            <a:ahLst/>
            <a:cxnLst/>
            <a:rect r="r" b="b" t="t" l="l"/>
            <a:pathLst>
              <a:path h="521276" w="521276">
                <a:moveTo>
                  <a:pt x="0" y="0"/>
                </a:moveTo>
                <a:lnTo>
                  <a:pt x="521277" y="0"/>
                </a:lnTo>
                <a:lnTo>
                  <a:pt x="521277" y="521277"/>
                </a:lnTo>
                <a:lnTo>
                  <a:pt x="0" y="52127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6226358" y="9864712"/>
            <a:ext cx="5889194" cy="2836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64"/>
              </a:lnSpc>
            </a:pPr>
            <a:r>
              <a:rPr lang="en-US" sz="1688" spc="305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https://www.linkedin.com/in/huang-nicolas/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551926" y="3343384"/>
            <a:ext cx="7060045" cy="6057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996"/>
              </a:lnSpc>
            </a:pPr>
            <a:r>
              <a:rPr lang="en-US" sz="10711" spc="-353" b="tru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Merci pour votre attention !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636993" y="514350"/>
            <a:ext cx="3977109" cy="6281270"/>
            <a:chOff x="0" y="0"/>
            <a:chExt cx="812800" cy="12837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1283700"/>
            </a:xfrm>
            <a:custGeom>
              <a:avLst/>
              <a:gdLst/>
              <a:ahLst/>
              <a:cxnLst/>
              <a:rect r="r" b="b" t="t" l="l"/>
              <a:pathLst>
                <a:path h="1283700" w="812800">
                  <a:moveTo>
                    <a:pt x="9733" y="0"/>
                  </a:moveTo>
                  <a:lnTo>
                    <a:pt x="803067" y="0"/>
                  </a:lnTo>
                  <a:cubicBezTo>
                    <a:pt x="808442" y="0"/>
                    <a:pt x="812800" y="4358"/>
                    <a:pt x="812800" y="9733"/>
                  </a:cubicBezTo>
                  <a:lnTo>
                    <a:pt x="812800" y="1273967"/>
                  </a:lnTo>
                  <a:cubicBezTo>
                    <a:pt x="812800" y="1279343"/>
                    <a:pt x="808442" y="1283700"/>
                    <a:pt x="803067" y="1283700"/>
                  </a:cubicBezTo>
                  <a:lnTo>
                    <a:pt x="9733" y="1283700"/>
                  </a:lnTo>
                  <a:cubicBezTo>
                    <a:pt x="4358" y="1283700"/>
                    <a:pt x="0" y="1279343"/>
                    <a:pt x="0" y="1273967"/>
                  </a:cubicBezTo>
                  <a:lnTo>
                    <a:pt x="0" y="9733"/>
                  </a:lnTo>
                  <a:cubicBezTo>
                    <a:pt x="0" y="4358"/>
                    <a:pt x="4358" y="0"/>
                    <a:pt x="9733" y="0"/>
                  </a:cubicBezTo>
                  <a:close/>
                </a:path>
              </a:pathLst>
            </a:custGeom>
            <a:solidFill>
              <a:srgbClr val="C3CDC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13218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2427630" y="3491380"/>
            <a:ext cx="3977109" cy="6281270"/>
            <a:chOff x="0" y="0"/>
            <a:chExt cx="812800" cy="12837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1283700"/>
            </a:xfrm>
            <a:custGeom>
              <a:avLst/>
              <a:gdLst/>
              <a:ahLst/>
              <a:cxnLst/>
              <a:rect r="r" b="b" t="t" l="l"/>
              <a:pathLst>
                <a:path h="1283700" w="812800">
                  <a:moveTo>
                    <a:pt x="9733" y="0"/>
                  </a:moveTo>
                  <a:lnTo>
                    <a:pt x="803067" y="0"/>
                  </a:lnTo>
                  <a:cubicBezTo>
                    <a:pt x="808442" y="0"/>
                    <a:pt x="812800" y="4358"/>
                    <a:pt x="812800" y="9733"/>
                  </a:cubicBezTo>
                  <a:lnTo>
                    <a:pt x="812800" y="1273967"/>
                  </a:lnTo>
                  <a:cubicBezTo>
                    <a:pt x="812800" y="1279343"/>
                    <a:pt x="808442" y="1283700"/>
                    <a:pt x="803067" y="1283700"/>
                  </a:cubicBezTo>
                  <a:lnTo>
                    <a:pt x="9733" y="1283700"/>
                  </a:lnTo>
                  <a:cubicBezTo>
                    <a:pt x="4358" y="1283700"/>
                    <a:pt x="0" y="1279343"/>
                    <a:pt x="0" y="1273967"/>
                  </a:cubicBezTo>
                  <a:lnTo>
                    <a:pt x="0" y="9733"/>
                  </a:lnTo>
                  <a:cubicBezTo>
                    <a:pt x="0" y="4358"/>
                    <a:pt x="4358" y="0"/>
                    <a:pt x="9733" y="0"/>
                  </a:cubicBezTo>
                  <a:close/>
                </a:path>
              </a:pathLst>
            </a:custGeom>
            <a:solidFill>
              <a:srgbClr val="F0F1F3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13218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0" y="1300252"/>
            <a:ext cx="6029162" cy="8472398"/>
            <a:chOff x="0" y="0"/>
            <a:chExt cx="934075" cy="131259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934075" cy="1312596"/>
            </a:xfrm>
            <a:custGeom>
              <a:avLst/>
              <a:gdLst/>
              <a:ahLst/>
              <a:cxnLst/>
              <a:rect r="r" b="b" t="t" l="l"/>
              <a:pathLst>
                <a:path h="1312596" w="934075">
                  <a:moveTo>
                    <a:pt x="6420" y="0"/>
                  </a:moveTo>
                  <a:lnTo>
                    <a:pt x="927655" y="0"/>
                  </a:lnTo>
                  <a:cubicBezTo>
                    <a:pt x="931200" y="0"/>
                    <a:pt x="934075" y="2875"/>
                    <a:pt x="934075" y="6420"/>
                  </a:cubicBezTo>
                  <a:lnTo>
                    <a:pt x="934075" y="1306176"/>
                  </a:lnTo>
                  <a:cubicBezTo>
                    <a:pt x="934075" y="1309722"/>
                    <a:pt x="931200" y="1312596"/>
                    <a:pt x="927655" y="1312596"/>
                  </a:cubicBezTo>
                  <a:lnTo>
                    <a:pt x="6420" y="1312596"/>
                  </a:lnTo>
                  <a:cubicBezTo>
                    <a:pt x="2875" y="1312596"/>
                    <a:pt x="0" y="1309722"/>
                    <a:pt x="0" y="1306176"/>
                  </a:cubicBezTo>
                  <a:lnTo>
                    <a:pt x="0" y="6420"/>
                  </a:lnTo>
                  <a:cubicBezTo>
                    <a:pt x="0" y="2875"/>
                    <a:pt x="2875" y="0"/>
                    <a:pt x="6420" y="0"/>
                  </a:cubicBezTo>
                  <a:close/>
                </a:path>
              </a:pathLst>
            </a:custGeom>
            <a:blipFill>
              <a:blip r:embed="rId2"/>
              <a:stretch>
                <a:fillRect l="-76994" t="0" r="-3743" b="0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7773650" y="9772650"/>
            <a:ext cx="556708" cy="556708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69533" y="0"/>
                  </a:moveTo>
                  <a:lnTo>
                    <a:pt x="743267" y="0"/>
                  </a:lnTo>
                  <a:cubicBezTo>
                    <a:pt x="761708" y="0"/>
                    <a:pt x="779394" y="7326"/>
                    <a:pt x="792434" y="20366"/>
                  </a:cubicBezTo>
                  <a:cubicBezTo>
                    <a:pt x="805474" y="33406"/>
                    <a:pt x="812800" y="51092"/>
                    <a:pt x="812800" y="69533"/>
                  </a:cubicBezTo>
                  <a:lnTo>
                    <a:pt x="812800" y="743267"/>
                  </a:lnTo>
                  <a:cubicBezTo>
                    <a:pt x="812800" y="761708"/>
                    <a:pt x="805474" y="779394"/>
                    <a:pt x="792434" y="792434"/>
                  </a:cubicBezTo>
                  <a:cubicBezTo>
                    <a:pt x="779394" y="805474"/>
                    <a:pt x="761708" y="812800"/>
                    <a:pt x="743267" y="812800"/>
                  </a:cubicBezTo>
                  <a:lnTo>
                    <a:pt x="69533" y="812800"/>
                  </a:lnTo>
                  <a:cubicBezTo>
                    <a:pt x="51092" y="812800"/>
                    <a:pt x="33406" y="805474"/>
                    <a:pt x="20366" y="792434"/>
                  </a:cubicBezTo>
                  <a:cubicBezTo>
                    <a:pt x="7326" y="779394"/>
                    <a:pt x="0" y="761708"/>
                    <a:pt x="0" y="743267"/>
                  </a:cubicBezTo>
                  <a:lnTo>
                    <a:pt x="0" y="69533"/>
                  </a:lnTo>
                  <a:cubicBezTo>
                    <a:pt x="0" y="51092"/>
                    <a:pt x="7326" y="33406"/>
                    <a:pt x="20366" y="20366"/>
                  </a:cubicBezTo>
                  <a:cubicBezTo>
                    <a:pt x="33406" y="7326"/>
                    <a:pt x="51092" y="0"/>
                    <a:pt x="69533" y="0"/>
                  </a:cubicBezTo>
                  <a:close/>
                </a:path>
              </a:pathLst>
            </a:custGeom>
            <a:solidFill>
              <a:srgbClr val="D4D6D8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  <a:r>
                <a:rPr lang="en-US" sz="1900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1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7773650" y="-42358"/>
            <a:ext cx="556708" cy="556708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69533" y="0"/>
                  </a:moveTo>
                  <a:lnTo>
                    <a:pt x="743267" y="0"/>
                  </a:lnTo>
                  <a:cubicBezTo>
                    <a:pt x="761708" y="0"/>
                    <a:pt x="779394" y="7326"/>
                    <a:pt x="792434" y="20366"/>
                  </a:cubicBezTo>
                  <a:cubicBezTo>
                    <a:pt x="805474" y="33406"/>
                    <a:pt x="812800" y="51092"/>
                    <a:pt x="812800" y="69533"/>
                  </a:cubicBezTo>
                  <a:lnTo>
                    <a:pt x="812800" y="743267"/>
                  </a:lnTo>
                  <a:cubicBezTo>
                    <a:pt x="812800" y="761708"/>
                    <a:pt x="805474" y="779394"/>
                    <a:pt x="792434" y="792434"/>
                  </a:cubicBezTo>
                  <a:cubicBezTo>
                    <a:pt x="779394" y="805474"/>
                    <a:pt x="761708" y="812800"/>
                    <a:pt x="743267" y="812800"/>
                  </a:cubicBezTo>
                  <a:lnTo>
                    <a:pt x="69533" y="812800"/>
                  </a:lnTo>
                  <a:cubicBezTo>
                    <a:pt x="51092" y="812800"/>
                    <a:pt x="33406" y="805474"/>
                    <a:pt x="20366" y="792434"/>
                  </a:cubicBezTo>
                  <a:cubicBezTo>
                    <a:pt x="7326" y="779394"/>
                    <a:pt x="0" y="761708"/>
                    <a:pt x="0" y="743267"/>
                  </a:cubicBezTo>
                  <a:lnTo>
                    <a:pt x="0" y="69533"/>
                  </a:lnTo>
                  <a:cubicBezTo>
                    <a:pt x="0" y="51092"/>
                    <a:pt x="7326" y="33406"/>
                    <a:pt x="20366" y="20366"/>
                  </a:cubicBezTo>
                  <a:cubicBezTo>
                    <a:pt x="33406" y="7326"/>
                    <a:pt x="51092" y="0"/>
                    <a:pt x="69533" y="0"/>
                  </a:cubicBezTo>
                  <a:close/>
                </a:path>
              </a:pathLst>
            </a:custGeom>
            <a:solidFill>
              <a:srgbClr val="2E4033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8485992" y="7592935"/>
            <a:ext cx="7531447" cy="23234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Mettre en place un modèle prédictif capable de :</a:t>
            </a:r>
          </a:p>
          <a:p>
            <a:pPr algn="l">
              <a:lnSpc>
                <a:spcPts val="2660"/>
              </a:lnSpc>
            </a:pPr>
          </a:p>
          <a:p>
            <a:pPr algn="l" marL="410218" indent="-205109" lvl="1">
              <a:lnSpc>
                <a:spcPts val="2660"/>
              </a:lnSpc>
              <a:buAutoNum type="arabicPeriod" startAt="1"/>
            </a:pPr>
            <a:r>
              <a:rPr lang="en-US" sz="19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Analyser les facteurs RH influençant le départ d’un employé,</a:t>
            </a:r>
          </a:p>
          <a:p>
            <a:pPr algn="l" marL="410218" indent="-205109" lvl="1">
              <a:lnSpc>
                <a:spcPts val="2660"/>
              </a:lnSpc>
              <a:buAutoNum type="arabicPeriod" startAt="1"/>
            </a:pPr>
            <a:r>
              <a:rPr lang="en-US" sz="19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Identifier les profils à risque (avant qu’ils ne quittent l’entreprise),</a:t>
            </a:r>
          </a:p>
          <a:p>
            <a:pPr algn="l" marL="410218" indent="-205109" lvl="1">
              <a:lnSpc>
                <a:spcPts val="2660"/>
              </a:lnSpc>
              <a:buAutoNum type="arabicPeriod" startAt="1"/>
            </a:pPr>
            <a:r>
              <a:rPr lang="en-US" sz="19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Aider les RH à orienter leurs actions de rétention de manière ciblée (formation, rémunération, climat de travail, etc.).</a:t>
            </a:r>
          </a:p>
          <a:p>
            <a:pPr algn="l">
              <a:lnSpc>
                <a:spcPts val="2660"/>
              </a:lnSpc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8485992" y="3269023"/>
            <a:ext cx="7531447" cy="42475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L’entreprise TechNova Partners, spécialisée dans le conseil en technologies, connaît un taux de rotation du personnel en hausse. Ce phénomène d’attrition a un impact direct sur :</a:t>
            </a:r>
          </a:p>
          <a:p>
            <a:pPr algn="l">
              <a:lnSpc>
                <a:spcPts val="2660"/>
              </a:lnSpc>
            </a:pPr>
          </a:p>
          <a:p>
            <a:pPr algn="l" marL="410218" indent="-205109" lvl="1">
              <a:lnSpc>
                <a:spcPts val="2660"/>
              </a:lnSpc>
              <a:buFont typeface="Arial"/>
              <a:buChar char="•"/>
            </a:pPr>
            <a:r>
              <a:rPr lang="en-US" b="true" sz="1900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la performance des équipes,</a:t>
            </a:r>
          </a:p>
          <a:p>
            <a:pPr algn="l" marL="410218" indent="-205109" lvl="1">
              <a:lnSpc>
                <a:spcPts val="2660"/>
              </a:lnSpc>
              <a:buFont typeface="Arial"/>
              <a:buChar char="•"/>
            </a:pPr>
            <a:r>
              <a:rPr lang="en-US" b="true" sz="1900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les coûts de recrutement et de formation,</a:t>
            </a:r>
          </a:p>
          <a:p>
            <a:pPr algn="l" marL="410218" indent="-205109" lvl="1">
              <a:lnSpc>
                <a:spcPts val="2660"/>
              </a:lnSpc>
              <a:buFont typeface="Arial"/>
              <a:buChar char="•"/>
            </a:pPr>
            <a:r>
              <a:rPr lang="en-US" b="true" sz="1900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la rétention des talents clés.</a:t>
            </a:r>
          </a:p>
          <a:p>
            <a:pPr algn="l">
              <a:lnSpc>
                <a:spcPts val="2660"/>
              </a:lnSpc>
            </a:pPr>
          </a:p>
          <a:p>
            <a:pPr algn="l">
              <a:lnSpc>
                <a:spcPts val="2660"/>
              </a:lnSpc>
            </a:pPr>
            <a:r>
              <a:rPr lang="en-US" sz="1900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Face à cela, la direction RH souhaite adopter une approche data-driven pour comprendre les causes de ces départs et anticiper les risques à venir.</a:t>
            </a:r>
          </a:p>
          <a:p>
            <a:pPr algn="l">
              <a:lnSpc>
                <a:spcPts val="2660"/>
              </a:lnSpc>
            </a:pPr>
          </a:p>
        </p:txBody>
      </p:sp>
      <p:sp>
        <p:nvSpPr>
          <p:cNvPr name="TextBox 18" id="18"/>
          <p:cNvSpPr txBox="true"/>
          <p:nvPr/>
        </p:nvSpPr>
        <p:spPr>
          <a:xfrm rot="0">
            <a:off x="8485992" y="1361956"/>
            <a:ext cx="8518225" cy="13903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17"/>
              </a:lnSpc>
            </a:pPr>
            <a:r>
              <a:rPr lang="en-US" sz="7512" spc="-97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Contexte du projet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8485992" y="2628468"/>
            <a:ext cx="7153843" cy="3962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60"/>
              </a:lnSpc>
            </a:pPr>
            <a:r>
              <a:rPr lang="en-US" sz="24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OBJECTIF DE L’ÉTUDE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2643096" y="4677491"/>
            <a:ext cx="6612279" cy="3547645"/>
            <a:chOff x="0" y="0"/>
            <a:chExt cx="1741506" cy="93435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741506" cy="934359"/>
            </a:xfrm>
            <a:custGeom>
              <a:avLst/>
              <a:gdLst/>
              <a:ahLst/>
              <a:cxnLst/>
              <a:rect r="r" b="b" t="t" l="l"/>
              <a:pathLst>
                <a:path h="934359" w="1741506">
                  <a:moveTo>
                    <a:pt x="5854" y="0"/>
                  </a:moveTo>
                  <a:lnTo>
                    <a:pt x="1735651" y="0"/>
                  </a:lnTo>
                  <a:cubicBezTo>
                    <a:pt x="1737204" y="0"/>
                    <a:pt x="1738693" y="617"/>
                    <a:pt x="1739791" y="1715"/>
                  </a:cubicBezTo>
                  <a:cubicBezTo>
                    <a:pt x="1740889" y="2813"/>
                    <a:pt x="1741506" y="4302"/>
                    <a:pt x="1741506" y="5854"/>
                  </a:cubicBezTo>
                  <a:lnTo>
                    <a:pt x="1741506" y="928505"/>
                  </a:lnTo>
                  <a:cubicBezTo>
                    <a:pt x="1741506" y="930058"/>
                    <a:pt x="1740889" y="931547"/>
                    <a:pt x="1739791" y="932645"/>
                  </a:cubicBezTo>
                  <a:cubicBezTo>
                    <a:pt x="1738693" y="933742"/>
                    <a:pt x="1737204" y="934359"/>
                    <a:pt x="1735651" y="934359"/>
                  </a:cubicBezTo>
                  <a:lnTo>
                    <a:pt x="5854" y="934359"/>
                  </a:lnTo>
                  <a:cubicBezTo>
                    <a:pt x="4302" y="934359"/>
                    <a:pt x="2813" y="933742"/>
                    <a:pt x="1715" y="932645"/>
                  </a:cubicBezTo>
                  <a:cubicBezTo>
                    <a:pt x="617" y="931547"/>
                    <a:pt x="0" y="930058"/>
                    <a:pt x="0" y="928505"/>
                  </a:cubicBezTo>
                  <a:lnTo>
                    <a:pt x="0" y="5854"/>
                  </a:lnTo>
                  <a:cubicBezTo>
                    <a:pt x="0" y="4302"/>
                    <a:pt x="617" y="2813"/>
                    <a:pt x="1715" y="1715"/>
                  </a:cubicBezTo>
                  <a:cubicBezTo>
                    <a:pt x="2813" y="617"/>
                    <a:pt x="4302" y="0"/>
                    <a:pt x="5854" y="0"/>
                  </a:cubicBezTo>
                  <a:close/>
                </a:path>
              </a:pathLst>
            </a:custGeom>
            <a:solidFill>
              <a:srgbClr val="F0F1F3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741506" cy="97245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5400000">
            <a:off x="-2442078" y="3470778"/>
            <a:ext cx="8211844" cy="2298988"/>
            <a:chOff x="0" y="0"/>
            <a:chExt cx="2162790" cy="60549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162790" cy="605495"/>
            </a:xfrm>
            <a:custGeom>
              <a:avLst/>
              <a:gdLst/>
              <a:ahLst/>
              <a:cxnLst/>
              <a:rect r="r" b="b" t="t" l="l"/>
              <a:pathLst>
                <a:path h="605495" w="2162790">
                  <a:moveTo>
                    <a:pt x="4714" y="0"/>
                  </a:moveTo>
                  <a:lnTo>
                    <a:pt x="2158076" y="0"/>
                  </a:lnTo>
                  <a:cubicBezTo>
                    <a:pt x="2159327" y="0"/>
                    <a:pt x="2160526" y="497"/>
                    <a:pt x="2161410" y="1381"/>
                  </a:cubicBezTo>
                  <a:cubicBezTo>
                    <a:pt x="2162294" y="2265"/>
                    <a:pt x="2162790" y="3464"/>
                    <a:pt x="2162790" y="4714"/>
                  </a:cubicBezTo>
                  <a:lnTo>
                    <a:pt x="2162790" y="600781"/>
                  </a:lnTo>
                  <a:cubicBezTo>
                    <a:pt x="2162790" y="602031"/>
                    <a:pt x="2162294" y="603230"/>
                    <a:pt x="2161410" y="604114"/>
                  </a:cubicBezTo>
                  <a:cubicBezTo>
                    <a:pt x="2160526" y="604998"/>
                    <a:pt x="2159327" y="605495"/>
                    <a:pt x="2158076" y="605495"/>
                  </a:cubicBezTo>
                  <a:lnTo>
                    <a:pt x="4714" y="605495"/>
                  </a:lnTo>
                  <a:cubicBezTo>
                    <a:pt x="2110" y="605495"/>
                    <a:pt x="0" y="603384"/>
                    <a:pt x="0" y="600781"/>
                  </a:cubicBezTo>
                  <a:lnTo>
                    <a:pt x="0" y="4714"/>
                  </a:lnTo>
                  <a:cubicBezTo>
                    <a:pt x="0" y="3464"/>
                    <a:pt x="497" y="2265"/>
                    <a:pt x="1381" y="1381"/>
                  </a:cubicBezTo>
                  <a:cubicBezTo>
                    <a:pt x="2265" y="497"/>
                    <a:pt x="3464" y="0"/>
                    <a:pt x="4714" y="0"/>
                  </a:cubicBezTo>
                  <a:close/>
                </a:path>
              </a:pathLst>
            </a:custGeom>
            <a:solidFill>
              <a:srgbClr val="C3CDC8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2162790" cy="6435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2288173" y="2629855"/>
            <a:ext cx="4721569" cy="7127598"/>
            <a:chOff x="0" y="0"/>
            <a:chExt cx="731495" cy="110425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731495" cy="1104251"/>
            </a:xfrm>
            <a:custGeom>
              <a:avLst/>
              <a:gdLst/>
              <a:ahLst/>
              <a:cxnLst/>
              <a:rect r="r" b="b" t="t" l="l"/>
              <a:pathLst>
                <a:path h="1104251" w="731495">
                  <a:moveTo>
                    <a:pt x="8198" y="0"/>
                  </a:moveTo>
                  <a:lnTo>
                    <a:pt x="723296" y="0"/>
                  </a:lnTo>
                  <a:cubicBezTo>
                    <a:pt x="725470" y="0"/>
                    <a:pt x="727556" y="864"/>
                    <a:pt x="729093" y="2401"/>
                  </a:cubicBezTo>
                  <a:cubicBezTo>
                    <a:pt x="730631" y="3939"/>
                    <a:pt x="731495" y="6024"/>
                    <a:pt x="731495" y="8198"/>
                  </a:cubicBezTo>
                  <a:lnTo>
                    <a:pt x="731495" y="1096053"/>
                  </a:lnTo>
                  <a:cubicBezTo>
                    <a:pt x="731495" y="1100581"/>
                    <a:pt x="727824" y="1104251"/>
                    <a:pt x="723296" y="1104251"/>
                  </a:cubicBezTo>
                  <a:lnTo>
                    <a:pt x="8198" y="1104251"/>
                  </a:lnTo>
                  <a:cubicBezTo>
                    <a:pt x="6024" y="1104251"/>
                    <a:pt x="3939" y="1103388"/>
                    <a:pt x="2401" y="1101850"/>
                  </a:cubicBezTo>
                  <a:cubicBezTo>
                    <a:pt x="864" y="1100313"/>
                    <a:pt x="0" y="1098227"/>
                    <a:pt x="0" y="1096053"/>
                  </a:cubicBezTo>
                  <a:lnTo>
                    <a:pt x="0" y="8198"/>
                  </a:lnTo>
                  <a:cubicBezTo>
                    <a:pt x="0" y="6024"/>
                    <a:pt x="864" y="3939"/>
                    <a:pt x="2401" y="2401"/>
                  </a:cubicBezTo>
                  <a:cubicBezTo>
                    <a:pt x="3939" y="864"/>
                    <a:pt x="6024" y="0"/>
                    <a:pt x="819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10" id="10"/>
          <p:cNvGrpSpPr/>
          <p:nvPr/>
        </p:nvGrpSpPr>
        <p:grpSpPr>
          <a:xfrm rot="0">
            <a:off x="17773650" y="9772650"/>
            <a:ext cx="556708" cy="556708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69533" y="0"/>
                  </a:moveTo>
                  <a:lnTo>
                    <a:pt x="743267" y="0"/>
                  </a:lnTo>
                  <a:cubicBezTo>
                    <a:pt x="761708" y="0"/>
                    <a:pt x="779394" y="7326"/>
                    <a:pt x="792434" y="20366"/>
                  </a:cubicBezTo>
                  <a:cubicBezTo>
                    <a:pt x="805474" y="33406"/>
                    <a:pt x="812800" y="51092"/>
                    <a:pt x="812800" y="69533"/>
                  </a:cubicBezTo>
                  <a:lnTo>
                    <a:pt x="812800" y="743267"/>
                  </a:lnTo>
                  <a:cubicBezTo>
                    <a:pt x="812800" y="761708"/>
                    <a:pt x="805474" y="779394"/>
                    <a:pt x="792434" y="792434"/>
                  </a:cubicBezTo>
                  <a:cubicBezTo>
                    <a:pt x="779394" y="805474"/>
                    <a:pt x="761708" y="812800"/>
                    <a:pt x="743267" y="812800"/>
                  </a:cubicBezTo>
                  <a:lnTo>
                    <a:pt x="69533" y="812800"/>
                  </a:lnTo>
                  <a:cubicBezTo>
                    <a:pt x="51092" y="812800"/>
                    <a:pt x="33406" y="805474"/>
                    <a:pt x="20366" y="792434"/>
                  </a:cubicBezTo>
                  <a:cubicBezTo>
                    <a:pt x="7326" y="779394"/>
                    <a:pt x="0" y="761708"/>
                    <a:pt x="0" y="743267"/>
                  </a:cubicBezTo>
                  <a:lnTo>
                    <a:pt x="0" y="69533"/>
                  </a:lnTo>
                  <a:cubicBezTo>
                    <a:pt x="0" y="51092"/>
                    <a:pt x="7326" y="33406"/>
                    <a:pt x="20366" y="20366"/>
                  </a:cubicBezTo>
                  <a:cubicBezTo>
                    <a:pt x="33406" y="7326"/>
                    <a:pt x="51092" y="0"/>
                    <a:pt x="69533" y="0"/>
                  </a:cubicBezTo>
                  <a:close/>
                </a:path>
              </a:pathLst>
            </a:custGeom>
            <a:solidFill>
              <a:srgbClr val="EAEEEC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  <a:r>
                <a:rPr lang="en-US" sz="1900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2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7773650" y="-42358"/>
            <a:ext cx="556708" cy="556708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69533" y="0"/>
                  </a:moveTo>
                  <a:lnTo>
                    <a:pt x="743267" y="0"/>
                  </a:lnTo>
                  <a:cubicBezTo>
                    <a:pt x="761708" y="0"/>
                    <a:pt x="779394" y="7326"/>
                    <a:pt x="792434" y="20366"/>
                  </a:cubicBezTo>
                  <a:cubicBezTo>
                    <a:pt x="805474" y="33406"/>
                    <a:pt x="812800" y="51092"/>
                    <a:pt x="812800" y="69533"/>
                  </a:cubicBezTo>
                  <a:lnTo>
                    <a:pt x="812800" y="743267"/>
                  </a:lnTo>
                  <a:cubicBezTo>
                    <a:pt x="812800" y="761708"/>
                    <a:pt x="805474" y="779394"/>
                    <a:pt x="792434" y="792434"/>
                  </a:cubicBezTo>
                  <a:cubicBezTo>
                    <a:pt x="779394" y="805474"/>
                    <a:pt x="761708" y="812800"/>
                    <a:pt x="743267" y="812800"/>
                  </a:cubicBezTo>
                  <a:lnTo>
                    <a:pt x="69533" y="812800"/>
                  </a:lnTo>
                  <a:cubicBezTo>
                    <a:pt x="51092" y="812800"/>
                    <a:pt x="33406" y="805474"/>
                    <a:pt x="20366" y="792434"/>
                  </a:cubicBezTo>
                  <a:cubicBezTo>
                    <a:pt x="7326" y="779394"/>
                    <a:pt x="0" y="761708"/>
                    <a:pt x="0" y="743267"/>
                  </a:cubicBezTo>
                  <a:lnTo>
                    <a:pt x="0" y="69533"/>
                  </a:lnTo>
                  <a:cubicBezTo>
                    <a:pt x="0" y="51092"/>
                    <a:pt x="7326" y="33406"/>
                    <a:pt x="20366" y="20366"/>
                  </a:cubicBezTo>
                  <a:cubicBezTo>
                    <a:pt x="33406" y="7326"/>
                    <a:pt x="51092" y="0"/>
                    <a:pt x="69533" y="0"/>
                  </a:cubicBezTo>
                  <a:close/>
                </a:path>
              </a:pathLst>
            </a:custGeom>
            <a:solidFill>
              <a:srgbClr val="2E4033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8915400" y="7044280"/>
            <a:ext cx="7539292" cy="7207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Total d’employés : 1470</a:t>
            </a:r>
          </a:p>
          <a:p>
            <a:pPr algn="l">
              <a:lnSpc>
                <a:spcPts val="2800"/>
              </a:lnSpc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8915400" y="2438909"/>
            <a:ext cx="7539292" cy="4921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Les données proviennent de trois systèmes internes :</a:t>
            </a:r>
          </a:p>
          <a:p>
            <a:pPr algn="l">
              <a:lnSpc>
                <a:spcPts val="2800"/>
              </a:lnSpc>
            </a:pPr>
          </a:p>
          <a:p>
            <a:pPr algn="l" marL="431807" indent="-215904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🧍‍♂️ SIRH : informations RH (ancienneté, poste, salaire, situation contractuelle, etc.),</a:t>
            </a:r>
          </a:p>
          <a:p>
            <a:pPr algn="l">
              <a:lnSpc>
                <a:spcPts val="2800"/>
              </a:lnSpc>
            </a:pPr>
          </a:p>
          <a:p>
            <a:pPr algn="l" marL="431807" indent="-215904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📈 Évaluations de performance : scores d’évaluation et suivi de progression,</a:t>
            </a:r>
          </a:p>
          <a:p>
            <a:pPr algn="l">
              <a:lnSpc>
                <a:spcPts val="2800"/>
              </a:lnSpc>
            </a:pPr>
          </a:p>
          <a:p>
            <a:pPr algn="l" marL="431807" indent="-215904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💬 Sondages internes : niveau de satisfaction, engagement, perception du management.</a:t>
            </a:r>
          </a:p>
          <a:p>
            <a:pPr algn="l">
              <a:lnSpc>
                <a:spcPts val="2800"/>
              </a:lnSpc>
            </a:pP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Ces jeux de données ont été fusionnés pour constituer une vue complète du parcours employé.</a:t>
            </a:r>
          </a:p>
          <a:p>
            <a:pPr algn="l">
              <a:lnSpc>
                <a:spcPts val="2800"/>
              </a:lnSpc>
            </a:pPr>
          </a:p>
        </p:txBody>
      </p:sp>
      <p:sp>
        <p:nvSpPr>
          <p:cNvPr name="TextBox 18" id="18"/>
          <p:cNvSpPr txBox="true"/>
          <p:nvPr/>
        </p:nvSpPr>
        <p:spPr>
          <a:xfrm rot="0">
            <a:off x="8915400" y="1086672"/>
            <a:ext cx="7743567" cy="13903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17"/>
              </a:lnSpc>
            </a:pPr>
            <a:r>
              <a:rPr lang="en-US" sz="7512" spc="-247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Données utilisées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2288173" y="2629855"/>
            <a:ext cx="5434886" cy="7142795"/>
            <a:chOff x="0" y="0"/>
            <a:chExt cx="968356" cy="1272661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968356" cy="1272661"/>
            </a:xfrm>
            <a:custGeom>
              <a:avLst/>
              <a:gdLst/>
              <a:ahLst/>
              <a:cxnLst/>
              <a:rect r="r" b="b" t="t" l="l"/>
              <a:pathLst>
                <a:path h="1272661" w="968356">
                  <a:moveTo>
                    <a:pt x="7122" y="0"/>
                  </a:moveTo>
                  <a:lnTo>
                    <a:pt x="961233" y="0"/>
                  </a:lnTo>
                  <a:cubicBezTo>
                    <a:pt x="965167" y="0"/>
                    <a:pt x="968356" y="3189"/>
                    <a:pt x="968356" y="7122"/>
                  </a:cubicBezTo>
                  <a:lnTo>
                    <a:pt x="968356" y="1265539"/>
                  </a:lnTo>
                  <a:cubicBezTo>
                    <a:pt x="968356" y="1269472"/>
                    <a:pt x="965167" y="1272661"/>
                    <a:pt x="961233" y="1272661"/>
                  </a:cubicBezTo>
                  <a:lnTo>
                    <a:pt x="7122" y="1272661"/>
                  </a:lnTo>
                  <a:cubicBezTo>
                    <a:pt x="3189" y="1272661"/>
                    <a:pt x="0" y="1269472"/>
                    <a:pt x="0" y="1265539"/>
                  </a:cubicBezTo>
                  <a:lnTo>
                    <a:pt x="0" y="7122"/>
                  </a:lnTo>
                  <a:cubicBezTo>
                    <a:pt x="0" y="3189"/>
                    <a:pt x="3189" y="0"/>
                    <a:pt x="7122" y="0"/>
                  </a:cubicBezTo>
                  <a:close/>
                </a:path>
              </a:pathLst>
            </a:custGeom>
            <a:blipFill>
              <a:blip r:embed="rId2"/>
              <a:stretch>
                <a:fillRect l="-48630" t="0" r="-48630" b="0"/>
              </a:stretch>
            </a:blipFill>
          </p:spPr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70058" y="125036"/>
            <a:ext cx="15716754" cy="9624933"/>
            <a:chOff x="0" y="0"/>
            <a:chExt cx="5378031" cy="329350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378031" cy="3293504"/>
            </a:xfrm>
            <a:custGeom>
              <a:avLst/>
              <a:gdLst/>
              <a:ahLst/>
              <a:cxnLst/>
              <a:rect r="r" b="b" t="t" l="l"/>
              <a:pathLst>
                <a:path h="3293504" w="5378031">
                  <a:moveTo>
                    <a:pt x="2463" y="0"/>
                  </a:moveTo>
                  <a:lnTo>
                    <a:pt x="5375568" y="0"/>
                  </a:lnTo>
                  <a:cubicBezTo>
                    <a:pt x="5376221" y="0"/>
                    <a:pt x="5376847" y="259"/>
                    <a:pt x="5377309" y="721"/>
                  </a:cubicBezTo>
                  <a:cubicBezTo>
                    <a:pt x="5377771" y="1183"/>
                    <a:pt x="5378031" y="1810"/>
                    <a:pt x="5378031" y="2463"/>
                  </a:cubicBezTo>
                  <a:lnTo>
                    <a:pt x="5378031" y="3291041"/>
                  </a:lnTo>
                  <a:cubicBezTo>
                    <a:pt x="5378031" y="3292401"/>
                    <a:pt x="5376928" y="3293504"/>
                    <a:pt x="5375568" y="3293504"/>
                  </a:cubicBezTo>
                  <a:lnTo>
                    <a:pt x="2463" y="3293504"/>
                  </a:lnTo>
                  <a:cubicBezTo>
                    <a:pt x="1810" y="3293504"/>
                    <a:pt x="1183" y="3293244"/>
                    <a:pt x="721" y="3292782"/>
                  </a:cubicBezTo>
                  <a:cubicBezTo>
                    <a:pt x="259" y="3292320"/>
                    <a:pt x="0" y="3291694"/>
                    <a:pt x="0" y="3291041"/>
                  </a:cubicBezTo>
                  <a:lnTo>
                    <a:pt x="0" y="2463"/>
                  </a:lnTo>
                  <a:cubicBezTo>
                    <a:pt x="0" y="1810"/>
                    <a:pt x="259" y="1183"/>
                    <a:pt x="721" y="721"/>
                  </a:cubicBezTo>
                  <a:cubicBezTo>
                    <a:pt x="1183" y="259"/>
                    <a:pt x="1810" y="0"/>
                    <a:pt x="2463" y="0"/>
                  </a:cubicBezTo>
                  <a:close/>
                </a:path>
              </a:pathLst>
            </a:custGeom>
            <a:solidFill>
              <a:srgbClr val="C3CDC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5378031" cy="333160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773650" y="9772650"/>
            <a:ext cx="556708" cy="556708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69533" y="0"/>
                  </a:moveTo>
                  <a:lnTo>
                    <a:pt x="743267" y="0"/>
                  </a:lnTo>
                  <a:cubicBezTo>
                    <a:pt x="761708" y="0"/>
                    <a:pt x="779394" y="7326"/>
                    <a:pt x="792434" y="20366"/>
                  </a:cubicBezTo>
                  <a:cubicBezTo>
                    <a:pt x="805474" y="33406"/>
                    <a:pt x="812800" y="51092"/>
                    <a:pt x="812800" y="69533"/>
                  </a:cubicBezTo>
                  <a:lnTo>
                    <a:pt x="812800" y="743267"/>
                  </a:lnTo>
                  <a:cubicBezTo>
                    <a:pt x="812800" y="761708"/>
                    <a:pt x="805474" y="779394"/>
                    <a:pt x="792434" y="792434"/>
                  </a:cubicBezTo>
                  <a:cubicBezTo>
                    <a:pt x="779394" y="805474"/>
                    <a:pt x="761708" y="812800"/>
                    <a:pt x="743267" y="812800"/>
                  </a:cubicBezTo>
                  <a:lnTo>
                    <a:pt x="69533" y="812800"/>
                  </a:lnTo>
                  <a:cubicBezTo>
                    <a:pt x="51092" y="812800"/>
                    <a:pt x="33406" y="805474"/>
                    <a:pt x="20366" y="792434"/>
                  </a:cubicBezTo>
                  <a:cubicBezTo>
                    <a:pt x="7326" y="779394"/>
                    <a:pt x="0" y="761708"/>
                    <a:pt x="0" y="743267"/>
                  </a:cubicBezTo>
                  <a:lnTo>
                    <a:pt x="0" y="69533"/>
                  </a:lnTo>
                  <a:cubicBezTo>
                    <a:pt x="0" y="51092"/>
                    <a:pt x="7326" y="33406"/>
                    <a:pt x="20366" y="20366"/>
                  </a:cubicBezTo>
                  <a:cubicBezTo>
                    <a:pt x="33406" y="7326"/>
                    <a:pt x="51092" y="0"/>
                    <a:pt x="69533" y="0"/>
                  </a:cubicBezTo>
                  <a:close/>
                </a:path>
              </a:pathLst>
            </a:custGeom>
            <a:solidFill>
              <a:srgbClr val="EAEEEC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  <a:r>
                <a:rPr lang="en-US" sz="1900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3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6860546" y="-42358"/>
            <a:ext cx="1469812" cy="1469812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26336" y="0"/>
                  </a:moveTo>
                  <a:lnTo>
                    <a:pt x="786464" y="0"/>
                  </a:lnTo>
                  <a:cubicBezTo>
                    <a:pt x="793448" y="0"/>
                    <a:pt x="800147" y="2775"/>
                    <a:pt x="805086" y="7714"/>
                  </a:cubicBezTo>
                  <a:cubicBezTo>
                    <a:pt x="810025" y="12653"/>
                    <a:pt x="812800" y="19352"/>
                    <a:pt x="812800" y="26336"/>
                  </a:cubicBezTo>
                  <a:lnTo>
                    <a:pt x="812800" y="786464"/>
                  </a:lnTo>
                  <a:cubicBezTo>
                    <a:pt x="812800" y="793448"/>
                    <a:pt x="810025" y="800147"/>
                    <a:pt x="805086" y="805086"/>
                  </a:cubicBezTo>
                  <a:cubicBezTo>
                    <a:pt x="800147" y="810025"/>
                    <a:pt x="793448" y="812800"/>
                    <a:pt x="786464" y="812800"/>
                  </a:cubicBezTo>
                  <a:lnTo>
                    <a:pt x="26336" y="812800"/>
                  </a:lnTo>
                  <a:cubicBezTo>
                    <a:pt x="19352" y="812800"/>
                    <a:pt x="12653" y="810025"/>
                    <a:pt x="7714" y="805086"/>
                  </a:cubicBezTo>
                  <a:cubicBezTo>
                    <a:pt x="2775" y="800147"/>
                    <a:pt x="0" y="793448"/>
                    <a:pt x="0" y="786464"/>
                  </a:cubicBezTo>
                  <a:lnTo>
                    <a:pt x="0" y="26336"/>
                  </a:lnTo>
                  <a:cubicBezTo>
                    <a:pt x="0" y="19352"/>
                    <a:pt x="2775" y="12653"/>
                    <a:pt x="7714" y="7714"/>
                  </a:cubicBezTo>
                  <a:cubicBezTo>
                    <a:pt x="12653" y="2775"/>
                    <a:pt x="19352" y="0"/>
                    <a:pt x="26336" y="0"/>
                  </a:cubicBezTo>
                  <a:close/>
                </a:path>
              </a:pathLst>
            </a:custGeom>
            <a:solidFill>
              <a:srgbClr val="2E403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4199973" y="2057400"/>
            <a:ext cx="3573677" cy="8229600"/>
            <a:chOff x="0" y="0"/>
            <a:chExt cx="553656" cy="127498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553656" cy="1274980"/>
            </a:xfrm>
            <a:custGeom>
              <a:avLst/>
              <a:gdLst/>
              <a:ahLst/>
              <a:cxnLst/>
              <a:rect r="r" b="b" t="t" l="l"/>
              <a:pathLst>
                <a:path h="1274980" w="553656">
                  <a:moveTo>
                    <a:pt x="0" y="0"/>
                  </a:moveTo>
                  <a:lnTo>
                    <a:pt x="553656" y="0"/>
                  </a:lnTo>
                  <a:lnTo>
                    <a:pt x="553656" y="1274980"/>
                  </a:lnTo>
                  <a:lnTo>
                    <a:pt x="0" y="1274980"/>
                  </a:lnTo>
                  <a:close/>
                </a:path>
              </a:pathLst>
            </a:custGeom>
            <a:blipFill>
              <a:blip r:embed="rId2"/>
              <a:stretch>
                <a:fillRect l="-122820" t="0" r="-122820" b="0"/>
              </a:stretch>
            </a:blip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755291" y="2208853"/>
            <a:ext cx="6096316" cy="898203"/>
          </a:xfrm>
          <a:custGeom>
            <a:avLst/>
            <a:gdLst/>
            <a:ahLst/>
            <a:cxnLst/>
            <a:rect r="r" b="b" t="t" l="l"/>
            <a:pathLst>
              <a:path h="898203" w="6096316">
                <a:moveTo>
                  <a:pt x="0" y="0"/>
                </a:moveTo>
                <a:lnTo>
                  <a:pt x="6096316" y="0"/>
                </a:lnTo>
                <a:lnTo>
                  <a:pt x="6096316" y="898203"/>
                </a:lnTo>
                <a:lnTo>
                  <a:pt x="0" y="89820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2347" r="-264" b="-2347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7199770" y="2988475"/>
            <a:ext cx="6652041" cy="665988"/>
          </a:xfrm>
          <a:custGeom>
            <a:avLst/>
            <a:gdLst/>
            <a:ahLst/>
            <a:cxnLst/>
            <a:rect r="r" b="b" t="t" l="l"/>
            <a:pathLst>
              <a:path h="665988" w="6652041">
                <a:moveTo>
                  <a:pt x="0" y="0"/>
                </a:moveTo>
                <a:lnTo>
                  <a:pt x="6652040" y="0"/>
                </a:lnTo>
                <a:lnTo>
                  <a:pt x="6652040" y="665987"/>
                </a:lnTo>
                <a:lnTo>
                  <a:pt x="0" y="66598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755291" y="4285810"/>
            <a:ext cx="8003542" cy="986944"/>
          </a:xfrm>
          <a:custGeom>
            <a:avLst/>
            <a:gdLst/>
            <a:ahLst/>
            <a:cxnLst/>
            <a:rect r="r" b="b" t="t" l="l"/>
            <a:pathLst>
              <a:path h="986944" w="8003542">
                <a:moveTo>
                  <a:pt x="0" y="0"/>
                </a:moveTo>
                <a:lnTo>
                  <a:pt x="8003543" y="0"/>
                </a:lnTo>
                <a:lnTo>
                  <a:pt x="8003543" y="986944"/>
                </a:lnTo>
                <a:lnTo>
                  <a:pt x="0" y="98694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1042" r="0" b="-1042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755291" y="6574946"/>
            <a:ext cx="13096519" cy="1965314"/>
          </a:xfrm>
          <a:custGeom>
            <a:avLst/>
            <a:gdLst/>
            <a:ahLst/>
            <a:cxnLst/>
            <a:rect r="r" b="b" t="t" l="l"/>
            <a:pathLst>
              <a:path h="1965314" w="13096519">
                <a:moveTo>
                  <a:pt x="0" y="0"/>
                </a:moveTo>
                <a:lnTo>
                  <a:pt x="13096519" y="0"/>
                </a:lnTo>
                <a:lnTo>
                  <a:pt x="13096519" y="1965314"/>
                </a:lnTo>
                <a:lnTo>
                  <a:pt x="0" y="196531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2904798" y="37116"/>
            <a:ext cx="10447274" cy="13903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17"/>
              </a:lnSpc>
            </a:pPr>
            <a:r>
              <a:rPr lang="en-US" sz="7512" spc="-247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Nettoyage des données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51995" y="1698183"/>
            <a:ext cx="6193019" cy="3592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75"/>
              </a:lnSpc>
              <a:spcBef>
                <a:spcPct val="0"/>
              </a:spcBef>
            </a:pPr>
            <a:r>
              <a:rPr lang="en-US" b="true" sz="1982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1. NORMALISATION DES NOMS DE COLONNES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7199770" y="2460788"/>
            <a:ext cx="5999612" cy="3562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2. Fusion des trois sources sur id_employee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223663" y="3859531"/>
            <a:ext cx="5999612" cy="3592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75"/>
              </a:lnSpc>
              <a:spcBef>
                <a:spcPct val="0"/>
              </a:spcBef>
            </a:pPr>
            <a:r>
              <a:rPr lang="en-US" b="true" sz="1982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3. SUPPRESSION DES DOUBLONS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51995" y="5539454"/>
            <a:ext cx="4936356" cy="7402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75"/>
              </a:lnSpc>
              <a:spcBef>
                <a:spcPct val="0"/>
              </a:spcBef>
            </a:pPr>
            <a:r>
              <a:rPr lang="en-US" b="true" sz="1982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4. ENCODAGE DE LA VARIABLE CIBLE A_QUITTE_L_ENTREPRISE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8901861" y="4403283"/>
            <a:ext cx="5155084" cy="7402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75"/>
              </a:lnSpc>
              <a:spcBef>
                <a:spcPct val="0"/>
              </a:spcBef>
            </a:pPr>
            <a:r>
              <a:rPr lang="en-US" b="true" sz="1982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RÉSULTAT OBTENU : 1470 LIGNES RESTANTES (AUCUN DOUBLON).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755291" y="8899083"/>
            <a:ext cx="5923572" cy="3592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75"/>
              </a:lnSpc>
              <a:spcBef>
                <a:spcPct val="0"/>
              </a:spcBef>
            </a:pPr>
            <a:r>
              <a:rPr lang="en-US" b="true" sz="1982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RÉSULTAT OBTENU : 0 = RESTE, 1 = QUITTE.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670298" y="514350"/>
            <a:ext cx="6283829" cy="9258300"/>
            <a:chOff x="0" y="0"/>
            <a:chExt cx="1655000" cy="24384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55000" cy="2438400"/>
            </a:xfrm>
            <a:custGeom>
              <a:avLst/>
              <a:gdLst/>
              <a:ahLst/>
              <a:cxnLst/>
              <a:rect r="r" b="b" t="t" l="l"/>
              <a:pathLst>
                <a:path h="2438400" w="1655000">
                  <a:moveTo>
                    <a:pt x="6160" y="0"/>
                  </a:moveTo>
                  <a:lnTo>
                    <a:pt x="1648840" y="0"/>
                  </a:lnTo>
                  <a:cubicBezTo>
                    <a:pt x="1652242" y="0"/>
                    <a:pt x="1655000" y="2758"/>
                    <a:pt x="1655000" y="6160"/>
                  </a:cubicBezTo>
                  <a:lnTo>
                    <a:pt x="1655000" y="2432240"/>
                  </a:lnTo>
                  <a:cubicBezTo>
                    <a:pt x="1655000" y="2433874"/>
                    <a:pt x="1654351" y="2435440"/>
                    <a:pt x="1653196" y="2436596"/>
                  </a:cubicBezTo>
                  <a:cubicBezTo>
                    <a:pt x="1652041" y="2437751"/>
                    <a:pt x="1650474" y="2438400"/>
                    <a:pt x="1648840" y="2438400"/>
                  </a:cubicBezTo>
                  <a:lnTo>
                    <a:pt x="6160" y="2438400"/>
                  </a:lnTo>
                  <a:cubicBezTo>
                    <a:pt x="2758" y="2438400"/>
                    <a:pt x="0" y="2435642"/>
                    <a:pt x="0" y="2432240"/>
                  </a:cubicBezTo>
                  <a:lnTo>
                    <a:pt x="0" y="6160"/>
                  </a:lnTo>
                  <a:cubicBezTo>
                    <a:pt x="0" y="2758"/>
                    <a:pt x="2758" y="0"/>
                    <a:pt x="6160" y="0"/>
                  </a:cubicBezTo>
                  <a:close/>
                </a:path>
              </a:pathLst>
            </a:custGeom>
            <a:solidFill>
              <a:srgbClr val="F0F1F3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655000" cy="2476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404604" y="777599"/>
            <a:ext cx="6854696" cy="4365901"/>
            <a:chOff x="0" y="0"/>
            <a:chExt cx="1061972" cy="67639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061972" cy="676392"/>
            </a:xfrm>
            <a:custGeom>
              <a:avLst/>
              <a:gdLst/>
              <a:ahLst/>
              <a:cxnLst/>
              <a:rect r="r" b="b" t="t" l="l"/>
              <a:pathLst>
                <a:path h="676392" w="1061972">
                  <a:moveTo>
                    <a:pt x="0" y="0"/>
                  </a:moveTo>
                  <a:lnTo>
                    <a:pt x="1061972" y="0"/>
                  </a:lnTo>
                  <a:lnTo>
                    <a:pt x="1061972" y="676392"/>
                  </a:lnTo>
                  <a:lnTo>
                    <a:pt x="0" y="676392"/>
                  </a:lnTo>
                  <a:close/>
                </a:path>
              </a:pathLst>
            </a:custGeom>
            <a:blipFill>
              <a:blip r:embed="rId2"/>
              <a:stretch>
                <a:fillRect l="0" t="-2302" r="0" b="-230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17773650" y="-42358"/>
            <a:ext cx="556708" cy="556708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69533" y="0"/>
                  </a:moveTo>
                  <a:lnTo>
                    <a:pt x="743267" y="0"/>
                  </a:lnTo>
                  <a:cubicBezTo>
                    <a:pt x="761708" y="0"/>
                    <a:pt x="779394" y="7326"/>
                    <a:pt x="792434" y="20366"/>
                  </a:cubicBezTo>
                  <a:cubicBezTo>
                    <a:pt x="805474" y="33406"/>
                    <a:pt x="812800" y="51092"/>
                    <a:pt x="812800" y="69533"/>
                  </a:cubicBezTo>
                  <a:lnTo>
                    <a:pt x="812800" y="743267"/>
                  </a:lnTo>
                  <a:cubicBezTo>
                    <a:pt x="812800" y="761708"/>
                    <a:pt x="805474" y="779394"/>
                    <a:pt x="792434" y="792434"/>
                  </a:cubicBezTo>
                  <a:cubicBezTo>
                    <a:pt x="779394" y="805474"/>
                    <a:pt x="761708" y="812800"/>
                    <a:pt x="743267" y="812800"/>
                  </a:cubicBezTo>
                  <a:lnTo>
                    <a:pt x="69533" y="812800"/>
                  </a:lnTo>
                  <a:cubicBezTo>
                    <a:pt x="51092" y="812800"/>
                    <a:pt x="33406" y="805474"/>
                    <a:pt x="20366" y="792434"/>
                  </a:cubicBezTo>
                  <a:cubicBezTo>
                    <a:pt x="7326" y="779394"/>
                    <a:pt x="0" y="761708"/>
                    <a:pt x="0" y="743267"/>
                  </a:cubicBezTo>
                  <a:lnTo>
                    <a:pt x="0" y="69533"/>
                  </a:lnTo>
                  <a:cubicBezTo>
                    <a:pt x="0" y="51092"/>
                    <a:pt x="7326" y="33406"/>
                    <a:pt x="20366" y="20366"/>
                  </a:cubicBezTo>
                  <a:cubicBezTo>
                    <a:pt x="33406" y="7326"/>
                    <a:pt x="51092" y="0"/>
                    <a:pt x="69533" y="0"/>
                  </a:cubicBezTo>
                  <a:close/>
                </a:path>
              </a:pathLst>
            </a:custGeom>
            <a:solidFill>
              <a:srgbClr val="2E4033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7773650" y="9772650"/>
            <a:ext cx="556708" cy="556708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69533" y="0"/>
                  </a:moveTo>
                  <a:lnTo>
                    <a:pt x="743267" y="0"/>
                  </a:lnTo>
                  <a:cubicBezTo>
                    <a:pt x="761708" y="0"/>
                    <a:pt x="779394" y="7326"/>
                    <a:pt x="792434" y="20366"/>
                  </a:cubicBezTo>
                  <a:cubicBezTo>
                    <a:pt x="805474" y="33406"/>
                    <a:pt x="812800" y="51092"/>
                    <a:pt x="812800" y="69533"/>
                  </a:cubicBezTo>
                  <a:lnTo>
                    <a:pt x="812800" y="743267"/>
                  </a:lnTo>
                  <a:cubicBezTo>
                    <a:pt x="812800" y="761708"/>
                    <a:pt x="805474" y="779394"/>
                    <a:pt x="792434" y="792434"/>
                  </a:cubicBezTo>
                  <a:cubicBezTo>
                    <a:pt x="779394" y="805474"/>
                    <a:pt x="761708" y="812800"/>
                    <a:pt x="743267" y="812800"/>
                  </a:cubicBezTo>
                  <a:lnTo>
                    <a:pt x="69533" y="812800"/>
                  </a:lnTo>
                  <a:cubicBezTo>
                    <a:pt x="51092" y="812800"/>
                    <a:pt x="33406" y="805474"/>
                    <a:pt x="20366" y="792434"/>
                  </a:cubicBezTo>
                  <a:cubicBezTo>
                    <a:pt x="7326" y="779394"/>
                    <a:pt x="0" y="761708"/>
                    <a:pt x="0" y="743267"/>
                  </a:cubicBezTo>
                  <a:lnTo>
                    <a:pt x="0" y="69533"/>
                  </a:lnTo>
                  <a:cubicBezTo>
                    <a:pt x="0" y="51092"/>
                    <a:pt x="7326" y="33406"/>
                    <a:pt x="20366" y="20366"/>
                  </a:cubicBezTo>
                  <a:cubicBezTo>
                    <a:pt x="33406" y="7326"/>
                    <a:pt x="51092" y="0"/>
                    <a:pt x="69533" y="0"/>
                  </a:cubicBezTo>
                  <a:close/>
                </a:path>
              </a:pathLst>
            </a:custGeom>
            <a:solidFill>
              <a:srgbClr val="EAEEEC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  <a:r>
                <a:rPr lang="en-US" sz="1900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4</a:t>
              </a: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354481" y="5265583"/>
            <a:ext cx="6858220" cy="1713578"/>
          </a:xfrm>
          <a:custGeom>
            <a:avLst/>
            <a:gdLst/>
            <a:ahLst/>
            <a:cxnLst/>
            <a:rect r="r" b="b" t="t" l="l"/>
            <a:pathLst>
              <a:path h="1713578" w="6858220">
                <a:moveTo>
                  <a:pt x="0" y="0"/>
                </a:moveTo>
                <a:lnTo>
                  <a:pt x="6858220" y="0"/>
                </a:lnTo>
                <a:lnTo>
                  <a:pt x="6858220" y="1713579"/>
                </a:lnTo>
                <a:lnTo>
                  <a:pt x="0" y="171357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4171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9144000" y="5438851"/>
            <a:ext cx="5444748" cy="4048659"/>
          </a:xfrm>
          <a:custGeom>
            <a:avLst/>
            <a:gdLst/>
            <a:ahLst/>
            <a:cxnLst/>
            <a:rect r="r" b="b" t="t" l="l"/>
            <a:pathLst>
              <a:path h="4048659" w="5444748">
                <a:moveTo>
                  <a:pt x="0" y="0"/>
                </a:moveTo>
                <a:lnTo>
                  <a:pt x="5444748" y="0"/>
                </a:lnTo>
                <a:lnTo>
                  <a:pt x="5444748" y="4048659"/>
                </a:lnTo>
                <a:lnTo>
                  <a:pt x="0" y="404865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72690" y="1395076"/>
            <a:ext cx="8406573" cy="37122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01"/>
              </a:lnSpc>
            </a:pPr>
            <a:r>
              <a:rPr lang="en-US" sz="1429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Dans cette étape, je fusionne les 3 sources de données (SIRH, Evaluations, Sondage) </a:t>
            </a:r>
          </a:p>
          <a:p>
            <a:pPr algn="l">
              <a:lnSpc>
                <a:spcPts val="2001"/>
              </a:lnSpc>
            </a:pPr>
            <a:r>
              <a:rPr lang="en-US" sz="1429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Puis je contrôle précisément que l’ensemble des variables est bien présent dans le jeu final :</a:t>
            </a:r>
          </a:p>
          <a:p>
            <a:pPr algn="l">
              <a:lnSpc>
                <a:spcPts val="2001"/>
              </a:lnSpc>
            </a:pPr>
          </a:p>
          <a:p>
            <a:pPr algn="l" marL="308641" indent="-154321" lvl="1">
              <a:lnSpc>
                <a:spcPts val="2001"/>
              </a:lnSpc>
              <a:buFont typeface="Arial"/>
              <a:buChar char="•"/>
            </a:pPr>
            <a:r>
              <a:rPr lang="en-US" b="true" sz="1429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SIRH = 12 colonnes</a:t>
            </a:r>
          </a:p>
          <a:p>
            <a:pPr algn="l" marL="308641" indent="-154321" lvl="1">
              <a:lnSpc>
                <a:spcPts val="2001"/>
              </a:lnSpc>
              <a:buFont typeface="Arial"/>
              <a:buChar char="•"/>
            </a:pPr>
            <a:r>
              <a:rPr lang="en-US" b="true" sz="1429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EVAL = 11 colonnes</a:t>
            </a:r>
          </a:p>
          <a:p>
            <a:pPr algn="l" marL="308641" indent="-154321" lvl="1">
              <a:lnSpc>
                <a:spcPts val="2001"/>
              </a:lnSpc>
              <a:buFont typeface="Arial"/>
              <a:buChar char="•"/>
            </a:pPr>
            <a:r>
              <a:rPr lang="en-US" b="true" sz="1429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SONDAGE = 12 colonnes</a:t>
            </a:r>
          </a:p>
          <a:p>
            <a:pPr algn="l">
              <a:lnSpc>
                <a:spcPts val="2001"/>
              </a:lnSpc>
            </a:pPr>
          </a:p>
          <a:p>
            <a:pPr algn="l">
              <a:lnSpc>
                <a:spcPts val="2001"/>
              </a:lnSpc>
            </a:pPr>
            <a:r>
              <a:rPr lang="en-US" sz="1429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      - </a:t>
            </a:r>
            <a:r>
              <a:rPr lang="en-US" sz="1429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Fusion finale = 33 colonn</a:t>
            </a:r>
            <a:r>
              <a:rPr lang="en-US" sz="1429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es</a:t>
            </a:r>
          </a:p>
          <a:p>
            <a:pPr algn="l">
              <a:lnSpc>
                <a:spcPts val="2001"/>
              </a:lnSpc>
            </a:pPr>
          </a:p>
          <a:p>
            <a:pPr algn="l" marL="308641" indent="-154321" lvl="1">
              <a:lnSpc>
                <a:spcPts val="2001"/>
              </a:lnSpc>
              <a:buFont typeface="Arial"/>
              <a:buChar char="•"/>
            </a:pPr>
            <a:r>
              <a:rPr lang="en-US" b="true" sz="1429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Ensuite je réalise le train_test_split :</a:t>
            </a:r>
          </a:p>
          <a:p>
            <a:pPr algn="l" marL="308641" indent="-154321" lvl="1">
              <a:lnSpc>
                <a:spcPts val="2001"/>
              </a:lnSpc>
              <a:buFont typeface="Arial"/>
              <a:buChar char="•"/>
            </a:pPr>
            <a:r>
              <a:rPr lang="en-US" b="true" sz="1429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X contient toutes les features sauf la cible et l’identifiant</a:t>
            </a:r>
          </a:p>
          <a:p>
            <a:pPr algn="l" marL="308641" indent="-154321" lvl="1">
              <a:lnSpc>
                <a:spcPts val="2001"/>
              </a:lnSpc>
              <a:buFont typeface="Arial"/>
              <a:buChar char="•"/>
            </a:pPr>
            <a:r>
              <a:rPr lang="en-US" b="true" sz="1429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y contient la variable cible = a_quitte_l_entreprise</a:t>
            </a:r>
          </a:p>
          <a:p>
            <a:pPr algn="l">
              <a:lnSpc>
                <a:spcPts val="2001"/>
              </a:lnSpc>
            </a:pPr>
          </a:p>
          <a:p>
            <a:pPr algn="l">
              <a:lnSpc>
                <a:spcPts val="2001"/>
              </a:lnSpc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705548" y="42838"/>
            <a:ext cx="7060045" cy="13903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0517"/>
              </a:lnSpc>
            </a:pPr>
            <a:r>
              <a:rPr lang="en-US" b="true" sz="7512" spc="-247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Split Train/Test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354481" y="7425080"/>
            <a:ext cx="6668910" cy="21599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01"/>
              </a:lnSpc>
            </a:pPr>
            <a:r>
              <a:rPr lang="en-US" sz="1429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Contrôles qualité que je montre sur l’écran :</a:t>
            </a:r>
          </a:p>
          <a:p>
            <a:pPr algn="l" marL="308641" indent="-154321" lvl="1">
              <a:lnSpc>
                <a:spcPts val="2001"/>
              </a:lnSpc>
              <a:buFont typeface="Arial"/>
              <a:buChar char="•"/>
            </a:pPr>
            <a:r>
              <a:rPr lang="en-US" b="true" sz="1429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train + test = total → aucune ligne perdue lors du split</a:t>
            </a:r>
          </a:p>
          <a:p>
            <a:pPr algn="l" marL="308641" indent="-154321" lvl="1">
              <a:lnSpc>
                <a:spcPts val="2001"/>
              </a:lnSpc>
              <a:buFont typeface="Arial"/>
              <a:buChar char="•"/>
            </a:pPr>
            <a:r>
              <a:rPr lang="en-US" b="true" sz="1429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X_train et X_test ont exactement les mêmes colonnes</a:t>
            </a:r>
          </a:p>
          <a:p>
            <a:pPr algn="l">
              <a:lnSpc>
                <a:spcPts val="2001"/>
              </a:lnSpc>
            </a:pPr>
            <a:r>
              <a:rPr lang="en-US" sz="1429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Ce</a:t>
            </a:r>
            <a:r>
              <a:rPr lang="en-US" sz="1429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 double contrôle</a:t>
            </a:r>
            <a:r>
              <a:rPr lang="en-US" sz="1429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 avant/après le spl</a:t>
            </a:r>
            <a:r>
              <a:rPr lang="en-US" sz="1429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it me garantit que :</a:t>
            </a:r>
          </a:p>
          <a:p>
            <a:pPr algn="l" marL="308641" indent="-154321" lvl="1">
              <a:lnSpc>
                <a:spcPts val="2001"/>
              </a:lnSpc>
              <a:buFont typeface="Arial"/>
              <a:buChar char="•"/>
            </a:pPr>
            <a:r>
              <a:rPr lang="en-US" b="true" sz="1429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toutes les données disponibles ont été intégrées</a:t>
            </a:r>
          </a:p>
          <a:p>
            <a:pPr algn="l" marL="308641" indent="-154321" lvl="1">
              <a:lnSpc>
                <a:spcPts val="2001"/>
              </a:lnSpc>
              <a:buFont typeface="Arial"/>
              <a:buChar char="•"/>
            </a:pPr>
            <a:r>
              <a:rPr lang="en-US" b="true" sz="1429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aucune feature ni observation n’a été perdue</a:t>
            </a:r>
          </a:p>
          <a:p>
            <a:pPr algn="l" marL="308641" indent="-154321" lvl="1">
              <a:lnSpc>
                <a:spcPts val="2001"/>
              </a:lnSpc>
              <a:buFont typeface="Arial"/>
              <a:buChar char="•"/>
            </a:pPr>
            <a:r>
              <a:rPr lang="en-US" b="true" sz="1429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le </a:t>
            </a:r>
            <a:r>
              <a:rPr lang="en-US" b="true" sz="1429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jeu de test est représentatif du dataset complet</a:t>
            </a:r>
          </a:p>
          <a:p>
            <a:pPr algn="l">
              <a:lnSpc>
                <a:spcPts val="2001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88218" y="235996"/>
            <a:ext cx="7556361" cy="9815008"/>
            <a:chOff x="0" y="0"/>
            <a:chExt cx="1990153" cy="258502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90153" cy="2585023"/>
            </a:xfrm>
            <a:custGeom>
              <a:avLst/>
              <a:gdLst/>
              <a:ahLst/>
              <a:cxnLst/>
              <a:rect r="r" b="b" t="t" l="l"/>
              <a:pathLst>
                <a:path h="2585023" w="1990153">
                  <a:moveTo>
                    <a:pt x="5123" y="0"/>
                  </a:moveTo>
                  <a:lnTo>
                    <a:pt x="1985030" y="0"/>
                  </a:lnTo>
                  <a:cubicBezTo>
                    <a:pt x="1986389" y="0"/>
                    <a:pt x="1987692" y="540"/>
                    <a:pt x="1988652" y="1500"/>
                  </a:cubicBezTo>
                  <a:cubicBezTo>
                    <a:pt x="1989613" y="2461"/>
                    <a:pt x="1990153" y="3764"/>
                    <a:pt x="1990153" y="5123"/>
                  </a:cubicBezTo>
                  <a:lnTo>
                    <a:pt x="1990153" y="2579900"/>
                  </a:lnTo>
                  <a:cubicBezTo>
                    <a:pt x="1990153" y="2581259"/>
                    <a:pt x="1989613" y="2582562"/>
                    <a:pt x="1988652" y="2583522"/>
                  </a:cubicBezTo>
                  <a:cubicBezTo>
                    <a:pt x="1987692" y="2584483"/>
                    <a:pt x="1986389" y="2585023"/>
                    <a:pt x="1985030" y="2585023"/>
                  </a:cubicBezTo>
                  <a:lnTo>
                    <a:pt x="5123" y="2585023"/>
                  </a:lnTo>
                  <a:cubicBezTo>
                    <a:pt x="3764" y="2585023"/>
                    <a:pt x="2461" y="2584483"/>
                    <a:pt x="1500" y="2583522"/>
                  </a:cubicBezTo>
                  <a:cubicBezTo>
                    <a:pt x="540" y="2582562"/>
                    <a:pt x="0" y="2581259"/>
                    <a:pt x="0" y="2579900"/>
                  </a:cubicBezTo>
                  <a:lnTo>
                    <a:pt x="0" y="5123"/>
                  </a:lnTo>
                  <a:cubicBezTo>
                    <a:pt x="0" y="3764"/>
                    <a:pt x="540" y="2461"/>
                    <a:pt x="1500" y="1500"/>
                  </a:cubicBezTo>
                  <a:cubicBezTo>
                    <a:pt x="2461" y="540"/>
                    <a:pt x="3764" y="0"/>
                    <a:pt x="5123" y="0"/>
                  </a:cubicBezTo>
                  <a:close/>
                </a:path>
              </a:pathLst>
            </a:custGeom>
            <a:solidFill>
              <a:srgbClr val="F0F1F3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990153" cy="26231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773650" y="-42358"/>
            <a:ext cx="556708" cy="556708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69533" y="0"/>
                  </a:moveTo>
                  <a:lnTo>
                    <a:pt x="743267" y="0"/>
                  </a:lnTo>
                  <a:cubicBezTo>
                    <a:pt x="761708" y="0"/>
                    <a:pt x="779394" y="7326"/>
                    <a:pt x="792434" y="20366"/>
                  </a:cubicBezTo>
                  <a:cubicBezTo>
                    <a:pt x="805474" y="33406"/>
                    <a:pt x="812800" y="51092"/>
                    <a:pt x="812800" y="69533"/>
                  </a:cubicBezTo>
                  <a:lnTo>
                    <a:pt x="812800" y="743267"/>
                  </a:lnTo>
                  <a:cubicBezTo>
                    <a:pt x="812800" y="761708"/>
                    <a:pt x="805474" y="779394"/>
                    <a:pt x="792434" y="792434"/>
                  </a:cubicBezTo>
                  <a:cubicBezTo>
                    <a:pt x="779394" y="805474"/>
                    <a:pt x="761708" y="812800"/>
                    <a:pt x="743267" y="812800"/>
                  </a:cubicBezTo>
                  <a:lnTo>
                    <a:pt x="69533" y="812800"/>
                  </a:lnTo>
                  <a:cubicBezTo>
                    <a:pt x="51092" y="812800"/>
                    <a:pt x="33406" y="805474"/>
                    <a:pt x="20366" y="792434"/>
                  </a:cubicBezTo>
                  <a:cubicBezTo>
                    <a:pt x="7326" y="779394"/>
                    <a:pt x="0" y="761708"/>
                    <a:pt x="0" y="743267"/>
                  </a:cubicBezTo>
                  <a:lnTo>
                    <a:pt x="0" y="69533"/>
                  </a:lnTo>
                  <a:cubicBezTo>
                    <a:pt x="0" y="51092"/>
                    <a:pt x="7326" y="33406"/>
                    <a:pt x="20366" y="20366"/>
                  </a:cubicBezTo>
                  <a:cubicBezTo>
                    <a:pt x="33406" y="7326"/>
                    <a:pt x="51092" y="0"/>
                    <a:pt x="69533" y="0"/>
                  </a:cubicBezTo>
                  <a:close/>
                </a:path>
              </a:pathLst>
            </a:custGeom>
            <a:solidFill>
              <a:srgbClr val="2E4033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773650" y="9772650"/>
            <a:ext cx="556708" cy="556708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69533" y="0"/>
                  </a:moveTo>
                  <a:lnTo>
                    <a:pt x="743267" y="0"/>
                  </a:lnTo>
                  <a:cubicBezTo>
                    <a:pt x="761708" y="0"/>
                    <a:pt x="779394" y="7326"/>
                    <a:pt x="792434" y="20366"/>
                  </a:cubicBezTo>
                  <a:cubicBezTo>
                    <a:pt x="805474" y="33406"/>
                    <a:pt x="812800" y="51092"/>
                    <a:pt x="812800" y="69533"/>
                  </a:cubicBezTo>
                  <a:lnTo>
                    <a:pt x="812800" y="743267"/>
                  </a:lnTo>
                  <a:cubicBezTo>
                    <a:pt x="812800" y="761708"/>
                    <a:pt x="805474" y="779394"/>
                    <a:pt x="792434" y="792434"/>
                  </a:cubicBezTo>
                  <a:cubicBezTo>
                    <a:pt x="779394" y="805474"/>
                    <a:pt x="761708" y="812800"/>
                    <a:pt x="743267" y="812800"/>
                  </a:cubicBezTo>
                  <a:lnTo>
                    <a:pt x="69533" y="812800"/>
                  </a:lnTo>
                  <a:cubicBezTo>
                    <a:pt x="51092" y="812800"/>
                    <a:pt x="33406" y="805474"/>
                    <a:pt x="20366" y="792434"/>
                  </a:cubicBezTo>
                  <a:cubicBezTo>
                    <a:pt x="7326" y="779394"/>
                    <a:pt x="0" y="761708"/>
                    <a:pt x="0" y="743267"/>
                  </a:cubicBezTo>
                  <a:lnTo>
                    <a:pt x="0" y="69533"/>
                  </a:lnTo>
                  <a:cubicBezTo>
                    <a:pt x="0" y="51092"/>
                    <a:pt x="7326" y="33406"/>
                    <a:pt x="20366" y="20366"/>
                  </a:cubicBezTo>
                  <a:cubicBezTo>
                    <a:pt x="33406" y="7326"/>
                    <a:pt x="51092" y="0"/>
                    <a:pt x="69533" y="0"/>
                  </a:cubicBezTo>
                  <a:close/>
                </a:path>
              </a:pathLst>
            </a:custGeom>
            <a:solidFill>
              <a:srgbClr val="EAEEEC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  <a:r>
                <a:rPr lang="en-US" sz="1900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5</a:t>
              </a: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469636" y="2772690"/>
            <a:ext cx="7144539" cy="591396"/>
          </a:xfrm>
          <a:custGeom>
            <a:avLst/>
            <a:gdLst/>
            <a:ahLst/>
            <a:cxnLst/>
            <a:rect r="r" b="b" t="t" l="l"/>
            <a:pathLst>
              <a:path h="591396" w="7144539">
                <a:moveTo>
                  <a:pt x="0" y="0"/>
                </a:moveTo>
                <a:lnTo>
                  <a:pt x="7144540" y="0"/>
                </a:lnTo>
                <a:lnTo>
                  <a:pt x="7144540" y="591396"/>
                </a:lnTo>
                <a:lnTo>
                  <a:pt x="0" y="59139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445143" y="4829067"/>
            <a:ext cx="7169032" cy="900611"/>
          </a:xfrm>
          <a:custGeom>
            <a:avLst/>
            <a:gdLst/>
            <a:ahLst/>
            <a:cxnLst/>
            <a:rect r="r" b="b" t="t" l="l"/>
            <a:pathLst>
              <a:path h="900611" w="7169032">
                <a:moveTo>
                  <a:pt x="0" y="0"/>
                </a:moveTo>
                <a:lnTo>
                  <a:pt x="7169033" y="0"/>
                </a:lnTo>
                <a:lnTo>
                  <a:pt x="7169033" y="900611"/>
                </a:lnTo>
                <a:lnTo>
                  <a:pt x="0" y="90061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6274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469636" y="6882919"/>
            <a:ext cx="7181279" cy="1169470"/>
          </a:xfrm>
          <a:custGeom>
            <a:avLst/>
            <a:gdLst/>
            <a:ahLst/>
            <a:cxnLst/>
            <a:rect r="r" b="b" t="t" l="l"/>
            <a:pathLst>
              <a:path h="1169470" w="7181279">
                <a:moveTo>
                  <a:pt x="0" y="0"/>
                </a:moveTo>
                <a:lnTo>
                  <a:pt x="7181279" y="0"/>
                </a:lnTo>
                <a:lnTo>
                  <a:pt x="7181279" y="1169470"/>
                </a:lnTo>
                <a:lnTo>
                  <a:pt x="0" y="116947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7966463" y="665818"/>
            <a:ext cx="10085541" cy="5685724"/>
          </a:xfrm>
          <a:custGeom>
            <a:avLst/>
            <a:gdLst/>
            <a:ahLst/>
            <a:cxnLst/>
            <a:rect r="r" b="b" t="t" l="l"/>
            <a:pathLst>
              <a:path h="5685724" w="10085541">
                <a:moveTo>
                  <a:pt x="0" y="0"/>
                </a:moveTo>
                <a:lnTo>
                  <a:pt x="10085541" y="0"/>
                </a:lnTo>
                <a:lnTo>
                  <a:pt x="10085541" y="5685724"/>
                </a:lnTo>
                <a:lnTo>
                  <a:pt x="0" y="568572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481883" y="2265193"/>
            <a:ext cx="7169032" cy="3397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1.Séparation des colonnes numériques et catégorielles 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33776" y="-37907"/>
            <a:ext cx="6622215" cy="2341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8680"/>
              </a:lnSpc>
            </a:pPr>
            <a:r>
              <a:rPr lang="en-US" b="true" sz="6200" spc="-20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Répartition de la classe cible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8170304" y="6643641"/>
            <a:ext cx="9769998" cy="21875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Résultat observé :</a:t>
            </a:r>
          </a:p>
          <a:p>
            <a:pPr algn="l">
              <a:lnSpc>
                <a:spcPts val="2800"/>
              </a:lnSpc>
            </a:pPr>
          </a:p>
          <a:p>
            <a:pPr algn="l" marL="431807" indent="-215904" lvl="1">
              <a:lnSpc>
                <a:spcPts val="2800"/>
              </a:lnSpc>
              <a:buFont typeface="Arial"/>
              <a:buChar char="•"/>
            </a:pPr>
            <a:r>
              <a:rPr lang="en-US" b="true" sz="2000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84 % des employés restent → classe majoritaire</a:t>
            </a:r>
          </a:p>
          <a:p>
            <a:pPr algn="l" marL="431807" indent="-215904" lvl="1">
              <a:lnSpc>
                <a:spcPts val="2800"/>
              </a:lnSpc>
              <a:buFont typeface="Arial"/>
              <a:buChar char="•"/>
            </a:pPr>
            <a:r>
              <a:rPr lang="en-US" b="true" sz="2000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16 % des employés quittent → classe minoritaire</a:t>
            </a:r>
          </a:p>
          <a:p>
            <a:pPr algn="l">
              <a:lnSpc>
                <a:spcPts val="2800"/>
              </a:lnSpc>
            </a:pPr>
          </a:p>
          <a:p>
            <a:pPr algn="l">
              <a:lnSpc>
                <a:spcPts val="2800"/>
              </a:lnSpc>
            </a:pPr>
          </a:p>
        </p:txBody>
      </p:sp>
      <p:sp>
        <p:nvSpPr>
          <p:cNvPr name="TextBox 18" id="18"/>
          <p:cNvSpPr txBox="true"/>
          <p:nvPr/>
        </p:nvSpPr>
        <p:spPr>
          <a:xfrm rot="0">
            <a:off x="445143" y="3497436"/>
            <a:ext cx="7169032" cy="5333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15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Permet de distinguer les colonnes à traiter différemment (normalisation pour les numériques, encodage pour les catégorielles)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469636" y="4289318"/>
            <a:ext cx="4941946" cy="3682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2. Nettoyage des colonnes catégorielles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445143" y="5863028"/>
            <a:ext cx="7169032" cy="5333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15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Supprime les espaces, uniformise la casse, prépare les données pour l’encodage.</a:t>
            </a:r>
          </a:p>
          <a:p>
            <a:pPr algn="l">
              <a:lnSpc>
                <a:spcPts val="2100"/>
              </a:lnSpc>
            </a:pPr>
          </a:p>
        </p:txBody>
      </p:sp>
      <p:sp>
        <p:nvSpPr>
          <p:cNvPr name="TextBox 21" id="21"/>
          <p:cNvSpPr txBox="true"/>
          <p:nvPr/>
        </p:nvSpPr>
        <p:spPr>
          <a:xfrm rot="0">
            <a:off x="445143" y="6313442"/>
            <a:ext cx="5119823" cy="3682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3. Comptage et pourcentage des classes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481883" y="8458201"/>
            <a:ext cx="7169032" cy="8000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15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class_counts : nombre d’employés qui restent vs quittent.</a:t>
            </a:r>
          </a:p>
          <a:p>
            <a:pPr algn="l">
              <a:lnSpc>
                <a:spcPts val="2100"/>
              </a:lnSpc>
            </a:pPr>
            <a:r>
              <a:rPr lang="en-US" sz="15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class_percent : pourcentage correspondant (utile pour détecter le déséquilibre)</a:t>
            </a:r>
          </a:p>
          <a:p>
            <a:pPr algn="l">
              <a:lnSpc>
                <a:spcPts val="2100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-2484759" y="2886767"/>
            <a:ext cx="9815008" cy="4513467"/>
            <a:chOff x="0" y="0"/>
            <a:chExt cx="2585023" cy="118873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585023" cy="1188732"/>
            </a:xfrm>
            <a:custGeom>
              <a:avLst/>
              <a:gdLst/>
              <a:ahLst/>
              <a:cxnLst/>
              <a:rect r="r" b="b" t="t" l="l"/>
              <a:pathLst>
                <a:path h="1188732" w="2585023">
                  <a:moveTo>
                    <a:pt x="3944" y="0"/>
                  </a:moveTo>
                  <a:lnTo>
                    <a:pt x="2581079" y="0"/>
                  </a:lnTo>
                  <a:cubicBezTo>
                    <a:pt x="2582125" y="0"/>
                    <a:pt x="2583128" y="416"/>
                    <a:pt x="2583867" y="1155"/>
                  </a:cubicBezTo>
                  <a:cubicBezTo>
                    <a:pt x="2584607" y="1895"/>
                    <a:pt x="2585023" y="2898"/>
                    <a:pt x="2585023" y="3944"/>
                  </a:cubicBezTo>
                  <a:lnTo>
                    <a:pt x="2585023" y="1184788"/>
                  </a:lnTo>
                  <a:cubicBezTo>
                    <a:pt x="2585023" y="1185834"/>
                    <a:pt x="2584607" y="1186837"/>
                    <a:pt x="2583867" y="1187577"/>
                  </a:cubicBezTo>
                  <a:cubicBezTo>
                    <a:pt x="2583128" y="1188317"/>
                    <a:pt x="2582125" y="1188732"/>
                    <a:pt x="2581079" y="1188732"/>
                  </a:cubicBezTo>
                  <a:lnTo>
                    <a:pt x="3944" y="1188732"/>
                  </a:lnTo>
                  <a:cubicBezTo>
                    <a:pt x="2898" y="1188732"/>
                    <a:pt x="1895" y="1188317"/>
                    <a:pt x="1155" y="1187577"/>
                  </a:cubicBezTo>
                  <a:cubicBezTo>
                    <a:pt x="416" y="1186837"/>
                    <a:pt x="0" y="1185834"/>
                    <a:pt x="0" y="1184788"/>
                  </a:cubicBezTo>
                  <a:lnTo>
                    <a:pt x="0" y="3944"/>
                  </a:lnTo>
                  <a:cubicBezTo>
                    <a:pt x="0" y="2898"/>
                    <a:pt x="416" y="1895"/>
                    <a:pt x="1155" y="1155"/>
                  </a:cubicBezTo>
                  <a:cubicBezTo>
                    <a:pt x="1895" y="416"/>
                    <a:pt x="2898" y="0"/>
                    <a:pt x="3944" y="0"/>
                  </a:cubicBezTo>
                  <a:close/>
                </a:path>
              </a:pathLst>
            </a:custGeom>
            <a:solidFill>
              <a:srgbClr val="C3CDC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585023" cy="12268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773650" y="9772650"/>
            <a:ext cx="556708" cy="556708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69533" y="0"/>
                  </a:moveTo>
                  <a:lnTo>
                    <a:pt x="743267" y="0"/>
                  </a:lnTo>
                  <a:cubicBezTo>
                    <a:pt x="761708" y="0"/>
                    <a:pt x="779394" y="7326"/>
                    <a:pt x="792434" y="20366"/>
                  </a:cubicBezTo>
                  <a:cubicBezTo>
                    <a:pt x="805474" y="33406"/>
                    <a:pt x="812800" y="51092"/>
                    <a:pt x="812800" y="69533"/>
                  </a:cubicBezTo>
                  <a:lnTo>
                    <a:pt x="812800" y="743267"/>
                  </a:lnTo>
                  <a:cubicBezTo>
                    <a:pt x="812800" y="761708"/>
                    <a:pt x="805474" y="779394"/>
                    <a:pt x="792434" y="792434"/>
                  </a:cubicBezTo>
                  <a:cubicBezTo>
                    <a:pt x="779394" y="805474"/>
                    <a:pt x="761708" y="812800"/>
                    <a:pt x="743267" y="812800"/>
                  </a:cubicBezTo>
                  <a:lnTo>
                    <a:pt x="69533" y="812800"/>
                  </a:lnTo>
                  <a:cubicBezTo>
                    <a:pt x="51092" y="812800"/>
                    <a:pt x="33406" y="805474"/>
                    <a:pt x="20366" y="792434"/>
                  </a:cubicBezTo>
                  <a:cubicBezTo>
                    <a:pt x="7326" y="779394"/>
                    <a:pt x="0" y="761708"/>
                    <a:pt x="0" y="743267"/>
                  </a:cubicBezTo>
                  <a:lnTo>
                    <a:pt x="0" y="69533"/>
                  </a:lnTo>
                  <a:cubicBezTo>
                    <a:pt x="0" y="51092"/>
                    <a:pt x="7326" y="33406"/>
                    <a:pt x="20366" y="20366"/>
                  </a:cubicBezTo>
                  <a:cubicBezTo>
                    <a:pt x="33406" y="7326"/>
                    <a:pt x="51092" y="0"/>
                    <a:pt x="69533" y="0"/>
                  </a:cubicBezTo>
                  <a:close/>
                </a:path>
              </a:pathLst>
            </a:custGeom>
            <a:solidFill>
              <a:srgbClr val="EAEEEC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  <a:r>
                <a:rPr lang="en-US" sz="1900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6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515431" y="-42358"/>
            <a:ext cx="814927" cy="875685"/>
            <a:chOff x="0" y="0"/>
            <a:chExt cx="1189803" cy="127851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189803" cy="1278510"/>
            </a:xfrm>
            <a:custGeom>
              <a:avLst/>
              <a:gdLst/>
              <a:ahLst/>
              <a:cxnLst/>
              <a:rect r="r" b="b" t="t" l="l"/>
              <a:pathLst>
                <a:path h="1278510" w="1189803">
                  <a:moveTo>
                    <a:pt x="47501" y="0"/>
                  </a:moveTo>
                  <a:lnTo>
                    <a:pt x="1142302" y="0"/>
                  </a:lnTo>
                  <a:cubicBezTo>
                    <a:pt x="1154900" y="0"/>
                    <a:pt x="1166982" y="5005"/>
                    <a:pt x="1175890" y="13913"/>
                  </a:cubicBezTo>
                  <a:cubicBezTo>
                    <a:pt x="1184799" y="22821"/>
                    <a:pt x="1189803" y="34903"/>
                    <a:pt x="1189803" y="47501"/>
                  </a:cubicBezTo>
                  <a:lnTo>
                    <a:pt x="1189803" y="1231009"/>
                  </a:lnTo>
                  <a:cubicBezTo>
                    <a:pt x="1189803" y="1257243"/>
                    <a:pt x="1168536" y="1278510"/>
                    <a:pt x="1142302" y="1278510"/>
                  </a:cubicBezTo>
                  <a:lnTo>
                    <a:pt x="47501" y="1278510"/>
                  </a:lnTo>
                  <a:cubicBezTo>
                    <a:pt x="21267" y="1278510"/>
                    <a:pt x="0" y="1257243"/>
                    <a:pt x="0" y="1231009"/>
                  </a:cubicBezTo>
                  <a:lnTo>
                    <a:pt x="0" y="47501"/>
                  </a:lnTo>
                  <a:cubicBezTo>
                    <a:pt x="0" y="21267"/>
                    <a:pt x="21267" y="0"/>
                    <a:pt x="47501" y="0"/>
                  </a:cubicBezTo>
                  <a:close/>
                </a:path>
              </a:pathLst>
            </a:custGeom>
            <a:solidFill>
              <a:srgbClr val="2E403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1189803" cy="13166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6444684" y="1247463"/>
            <a:ext cx="9075302" cy="8649502"/>
          </a:xfrm>
          <a:custGeom>
            <a:avLst/>
            <a:gdLst/>
            <a:ahLst/>
            <a:cxnLst/>
            <a:rect r="r" b="b" t="t" l="l"/>
            <a:pathLst>
              <a:path h="8649502" w="9075302">
                <a:moveTo>
                  <a:pt x="0" y="0"/>
                </a:moveTo>
                <a:lnTo>
                  <a:pt x="9075302" y="0"/>
                </a:lnTo>
                <a:lnTo>
                  <a:pt x="9075302" y="8649501"/>
                </a:lnTo>
                <a:lnTo>
                  <a:pt x="0" y="86495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236" r="0" b="-1225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5995103" y="-142875"/>
            <a:ext cx="11036848" cy="13903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17"/>
              </a:lnSpc>
            </a:pPr>
            <a:r>
              <a:rPr lang="en-US" sz="7512" spc="-247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Corrélations numériques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37197" y="206455"/>
            <a:ext cx="4171098" cy="90224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95"/>
              </a:lnSpc>
            </a:pPr>
            <a:r>
              <a:rPr lang="en-US" sz="1925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Graphique : Heatmap des variables numériques</a:t>
            </a:r>
          </a:p>
          <a:p>
            <a:pPr algn="l">
              <a:lnSpc>
                <a:spcPts val="2695"/>
              </a:lnSpc>
            </a:pPr>
          </a:p>
          <a:p>
            <a:pPr algn="l" marL="415749" indent="-207874" lvl="1">
              <a:lnSpc>
                <a:spcPts val="2695"/>
              </a:lnSpc>
              <a:buFont typeface="Arial"/>
              <a:buChar char="•"/>
            </a:pPr>
            <a:r>
              <a:rPr lang="en-US" b="true" sz="1925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La heatmap représente la corrélation entre toutes les variables numériques du dataset d’entraînement</a:t>
            </a:r>
          </a:p>
          <a:p>
            <a:pPr algn="l">
              <a:lnSpc>
                <a:spcPts val="2695"/>
              </a:lnSpc>
            </a:pPr>
          </a:p>
          <a:p>
            <a:pPr algn="l" marL="415749" indent="-207874" lvl="1">
              <a:lnSpc>
                <a:spcPts val="2695"/>
              </a:lnSpc>
              <a:buFont typeface="Arial"/>
              <a:buChar char="•"/>
            </a:pPr>
            <a:r>
              <a:rPr lang="en-US" b="true" sz="1925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Valeurs : chaque case indique le coefficient de corrélation de Pearson arrondi à 2 décimales</a:t>
            </a:r>
          </a:p>
          <a:p>
            <a:pPr algn="l">
              <a:lnSpc>
                <a:spcPts val="2695"/>
              </a:lnSpc>
            </a:pPr>
          </a:p>
          <a:p>
            <a:pPr algn="l" marL="415749" indent="-207874" lvl="1">
              <a:lnSpc>
                <a:spcPts val="2695"/>
              </a:lnSpc>
              <a:buFont typeface="Arial"/>
              <a:buChar char="•"/>
            </a:pPr>
            <a:r>
              <a:rPr lang="en-US" b="true" sz="1925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Interprétation :</a:t>
            </a:r>
          </a:p>
          <a:p>
            <a:pPr algn="l" marL="831498" indent="-277166" lvl="2">
              <a:lnSpc>
                <a:spcPts val="2695"/>
              </a:lnSpc>
              <a:buFont typeface="Arial"/>
              <a:buChar char="⚬"/>
            </a:pPr>
            <a:r>
              <a:rPr lang="en-US" b="true" sz="1925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Valeur proche de 1 → forte corrélation positive</a:t>
            </a:r>
          </a:p>
          <a:p>
            <a:pPr algn="l" marL="831498" indent="-277166" lvl="2">
              <a:lnSpc>
                <a:spcPts val="2695"/>
              </a:lnSpc>
              <a:buFont typeface="Arial"/>
              <a:buChar char="⚬"/>
            </a:pPr>
            <a:r>
              <a:rPr lang="en-US" b="true" sz="1925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Valeur proche de -1 → forte corrélation négative</a:t>
            </a:r>
          </a:p>
          <a:p>
            <a:pPr algn="l" marL="831498" indent="-277166" lvl="2">
              <a:lnSpc>
                <a:spcPts val="2695"/>
              </a:lnSpc>
              <a:buFont typeface="Arial"/>
              <a:buChar char="⚬"/>
            </a:pPr>
            <a:r>
              <a:rPr lang="en-US" b="true" sz="1925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Valeur proche de 0 → pas de corrélation</a:t>
            </a:r>
          </a:p>
          <a:p>
            <a:pPr algn="l">
              <a:lnSpc>
                <a:spcPts val="2695"/>
              </a:lnSpc>
            </a:pPr>
          </a:p>
          <a:p>
            <a:pPr algn="l" marL="415749" indent="-207874" lvl="1">
              <a:lnSpc>
                <a:spcPts val="2695"/>
              </a:lnSpc>
              <a:buFont typeface="Arial"/>
              <a:buChar char="•"/>
            </a:pPr>
            <a:r>
              <a:rPr lang="en-US" b="true" sz="1925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Permet d’identifier les variables redondantes ou fortement liées, utiles pour le prétraitement et la sélection des features.</a:t>
            </a:r>
          </a:p>
          <a:p>
            <a:pPr algn="l">
              <a:lnSpc>
                <a:spcPts val="2695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-2290891" y="3080634"/>
            <a:ext cx="9427273" cy="4513467"/>
            <a:chOff x="0" y="0"/>
            <a:chExt cx="2482903" cy="118873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82903" cy="1188732"/>
            </a:xfrm>
            <a:custGeom>
              <a:avLst/>
              <a:gdLst/>
              <a:ahLst/>
              <a:cxnLst/>
              <a:rect r="r" b="b" t="t" l="l"/>
              <a:pathLst>
                <a:path h="1188732" w="2482903">
                  <a:moveTo>
                    <a:pt x="4106" y="0"/>
                  </a:moveTo>
                  <a:lnTo>
                    <a:pt x="2478797" y="0"/>
                  </a:lnTo>
                  <a:cubicBezTo>
                    <a:pt x="2479886" y="0"/>
                    <a:pt x="2480930" y="433"/>
                    <a:pt x="2481700" y="1203"/>
                  </a:cubicBezTo>
                  <a:cubicBezTo>
                    <a:pt x="2482471" y="1973"/>
                    <a:pt x="2482903" y="3017"/>
                    <a:pt x="2482903" y="4106"/>
                  </a:cubicBezTo>
                  <a:lnTo>
                    <a:pt x="2482903" y="1184626"/>
                  </a:lnTo>
                  <a:cubicBezTo>
                    <a:pt x="2482903" y="1185715"/>
                    <a:pt x="2482471" y="1186759"/>
                    <a:pt x="2481700" y="1187529"/>
                  </a:cubicBezTo>
                  <a:cubicBezTo>
                    <a:pt x="2480930" y="1188299"/>
                    <a:pt x="2479886" y="1188732"/>
                    <a:pt x="2478797" y="1188732"/>
                  </a:cubicBezTo>
                  <a:lnTo>
                    <a:pt x="4106" y="1188732"/>
                  </a:lnTo>
                  <a:cubicBezTo>
                    <a:pt x="3017" y="1188732"/>
                    <a:pt x="1973" y="1188299"/>
                    <a:pt x="1203" y="1187529"/>
                  </a:cubicBezTo>
                  <a:cubicBezTo>
                    <a:pt x="433" y="1186759"/>
                    <a:pt x="0" y="1185715"/>
                    <a:pt x="0" y="1184626"/>
                  </a:cubicBezTo>
                  <a:lnTo>
                    <a:pt x="0" y="4106"/>
                  </a:lnTo>
                  <a:cubicBezTo>
                    <a:pt x="0" y="3017"/>
                    <a:pt x="433" y="1973"/>
                    <a:pt x="1203" y="1203"/>
                  </a:cubicBezTo>
                  <a:cubicBezTo>
                    <a:pt x="1973" y="433"/>
                    <a:pt x="3017" y="0"/>
                    <a:pt x="4106" y="0"/>
                  </a:cubicBezTo>
                  <a:close/>
                </a:path>
              </a:pathLst>
            </a:custGeom>
            <a:solidFill>
              <a:srgbClr val="C3CDC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482903" cy="12268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773650" y="9772650"/>
            <a:ext cx="556708" cy="556708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69533" y="0"/>
                  </a:moveTo>
                  <a:lnTo>
                    <a:pt x="743267" y="0"/>
                  </a:lnTo>
                  <a:cubicBezTo>
                    <a:pt x="761708" y="0"/>
                    <a:pt x="779394" y="7326"/>
                    <a:pt x="792434" y="20366"/>
                  </a:cubicBezTo>
                  <a:cubicBezTo>
                    <a:pt x="805474" y="33406"/>
                    <a:pt x="812800" y="51092"/>
                    <a:pt x="812800" y="69533"/>
                  </a:cubicBezTo>
                  <a:lnTo>
                    <a:pt x="812800" y="743267"/>
                  </a:lnTo>
                  <a:cubicBezTo>
                    <a:pt x="812800" y="761708"/>
                    <a:pt x="805474" y="779394"/>
                    <a:pt x="792434" y="792434"/>
                  </a:cubicBezTo>
                  <a:cubicBezTo>
                    <a:pt x="779394" y="805474"/>
                    <a:pt x="761708" y="812800"/>
                    <a:pt x="743267" y="812800"/>
                  </a:cubicBezTo>
                  <a:lnTo>
                    <a:pt x="69533" y="812800"/>
                  </a:lnTo>
                  <a:cubicBezTo>
                    <a:pt x="51092" y="812800"/>
                    <a:pt x="33406" y="805474"/>
                    <a:pt x="20366" y="792434"/>
                  </a:cubicBezTo>
                  <a:cubicBezTo>
                    <a:pt x="7326" y="779394"/>
                    <a:pt x="0" y="761708"/>
                    <a:pt x="0" y="743267"/>
                  </a:cubicBezTo>
                  <a:lnTo>
                    <a:pt x="0" y="69533"/>
                  </a:lnTo>
                  <a:cubicBezTo>
                    <a:pt x="0" y="51092"/>
                    <a:pt x="7326" y="33406"/>
                    <a:pt x="20366" y="20366"/>
                  </a:cubicBezTo>
                  <a:cubicBezTo>
                    <a:pt x="33406" y="7326"/>
                    <a:pt x="51092" y="0"/>
                    <a:pt x="69533" y="0"/>
                  </a:cubicBezTo>
                  <a:close/>
                </a:path>
              </a:pathLst>
            </a:custGeom>
            <a:solidFill>
              <a:srgbClr val="EAEEEC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  <a:r>
                <a:rPr lang="en-US" sz="1900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7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773650" y="-42358"/>
            <a:ext cx="556708" cy="556708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69533" y="0"/>
                  </a:moveTo>
                  <a:lnTo>
                    <a:pt x="743267" y="0"/>
                  </a:lnTo>
                  <a:cubicBezTo>
                    <a:pt x="761708" y="0"/>
                    <a:pt x="779394" y="7326"/>
                    <a:pt x="792434" y="20366"/>
                  </a:cubicBezTo>
                  <a:cubicBezTo>
                    <a:pt x="805474" y="33406"/>
                    <a:pt x="812800" y="51092"/>
                    <a:pt x="812800" y="69533"/>
                  </a:cubicBezTo>
                  <a:lnTo>
                    <a:pt x="812800" y="743267"/>
                  </a:lnTo>
                  <a:cubicBezTo>
                    <a:pt x="812800" y="761708"/>
                    <a:pt x="805474" y="779394"/>
                    <a:pt x="792434" y="792434"/>
                  </a:cubicBezTo>
                  <a:cubicBezTo>
                    <a:pt x="779394" y="805474"/>
                    <a:pt x="761708" y="812800"/>
                    <a:pt x="743267" y="812800"/>
                  </a:cubicBezTo>
                  <a:lnTo>
                    <a:pt x="69533" y="812800"/>
                  </a:lnTo>
                  <a:cubicBezTo>
                    <a:pt x="51092" y="812800"/>
                    <a:pt x="33406" y="805474"/>
                    <a:pt x="20366" y="792434"/>
                  </a:cubicBezTo>
                  <a:cubicBezTo>
                    <a:pt x="7326" y="779394"/>
                    <a:pt x="0" y="761708"/>
                    <a:pt x="0" y="743267"/>
                  </a:cubicBezTo>
                  <a:lnTo>
                    <a:pt x="0" y="69533"/>
                  </a:lnTo>
                  <a:cubicBezTo>
                    <a:pt x="0" y="51092"/>
                    <a:pt x="7326" y="33406"/>
                    <a:pt x="20366" y="20366"/>
                  </a:cubicBezTo>
                  <a:cubicBezTo>
                    <a:pt x="33406" y="7326"/>
                    <a:pt x="51092" y="0"/>
                    <a:pt x="69533" y="0"/>
                  </a:cubicBezTo>
                  <a:close/>
                </a:path>
              </a:pathLst>
            </a:custGeom>
            <a:solidFill>
              <a:srgbClr val="2E403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5290985" y="2598045"/>
            <a:ext cx="6261010" cy="2248211"/>
          </a:xfrm>
          <a:custGeom>
            <a:avLst/>
            <a:gdLst/>
            <a:ahLst/>
            <a:cxnLst/>
            <a:rect r="r" b="b" t="t" l="l"/>
            <a:pathLst>
              <a:path h="2248211" w="6261010">
                <a:moveTo>
                  <a:pt x="0" y="0"/>
                </a:moveTo>
                <a:lnTo>
                  <a:pt x="6261011" y="0"/>
                </a:lnTo>
                <a:lnTo>
                  <a:pt x="6261011" y="2248211"/>
                </a:lnTo>
                <a:lnTo>
                  <a:pt x="0" y="224821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99" r="0" b="-8875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4884338" y="5141064"/>
            <a:ext cx="12684453" cy="4909940"/>
          </a:xfrm>
          <a:custGeom>
            <a:avLst/>
            <a:gdLst/>
            <a:ahLst/>
            <a:cxnLst/>
            <a:rect r="r" b="b" t="t" l="l"/>
            <a:pathLst>
              <a:path h="4909940" w="12684453">
                <a:moveTo>
                  <a:pt x="0" y="0"/>
                </a:moveTo>
                <a:lnTo>
                  <a:pt x="12684453" y="0"/>
                </a:lnTo>
                <a:lnTo>
                  <a:pt x="12684453" y="4909940"/>
                </a:lnTo>
                <a:lnTo>
                  <a:pt x="0" y="490994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4840711" y="-185233"/>
            <a:ext cx="12932939" cy="13903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17"/>
              </a:lnSpc>
            </a:pPr>
            <a:r>
              <a:rPr lang="en-US" sz="7512" spc="-247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Distribution des variables clés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37197" y="1144585"/>
            <a:ext cx="4171098" cy="82337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95"/>
              </a:lnSpc>
            </a:pPr>
            <a:r>
              <a:rPr lang="en-US" sz="1925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Contenu du support :</a:t>
            </a:r>
          </a:p>
          <a:p>
            <a:pPr algn="l">
              <a:lnSpc>
                <a:spcPts val="2695"/>
              </a:lnSpc>
            </a:pPr>
          </a:p>
          <a:p>
            <a:pPr algn="l">
              <a:lnSpc>
                <a:spcPts val="2695"/>
              </a:lnSpc>
            </a:pPr>
            <a:r>
              <a:rPr lang="en-US" sz="1925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Ces graphiques présentent la répartition de trois variables RH majeures :</a:t>
            </a:r>
          </a:p>
          <a:p>
            <a:pPr algn="l">
              <a:lnSpc>
                <a:spcPts val="2695"/>
              </a:lnSpc>
            </a:pPr>
          </a:p>
          <a:p>
            <a:pPr algn="l" marL="415749" indent="-207874" lvl="1">
              <a:lnSpc>
                <a:spcPts val="2695"/>
              </a:lnSpc>
              <a:buFont typeface="Arial"/>
              <a:buChar char="•"/>
            </a:pPr>
            <a:r>
              <a:rPr lang="en-US" b="true" sz="1925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Ancienneté : permet d’</a:t>
            </a:r>
            <a:r>
              <a:rPr lang="en-US" b="true" sz="1925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obs</a:t>
            </a:r>
            <a:r>
              <a:rPr lang="en-US" b="true" sz="1925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erver la proportion d’employés récents vs anciens</a:t>
            </a:r>
          </a:p>
          <a:p>
            <a:pPr algn="l">
              <a:lnSpc>
                <a:spcPts val="2695"/>
              </a:lnSpc>
            </a:pPr>
          </a:p>
          <a:p>
            <a:pPr algn="l" marL="415749" indent="-207874" lvl="1">
              <a:lnSpc>
                <a:spcPts val="2695"/>
              </a:lnSpc>
              <a:buFont typeface="Arial"/>
              <a:buChar char="•"/>
            </a:pPr>
            <a:r>
              <a:rPr lang="en-US" b="true" sz="1925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Note d’évaluation : illustre la performance globale moyenne des collaborateurs</a:t>
            </a:r>
          </a:p>
          <a:p>
            <a:pPr algn="l">
              <a:lnSpc>
                <a:spcPts val="2695"/>
              </a:lnSpc>
            </a:pPr>
          </a:p>
          <a:p>
            <a:pPr algn="l" marL="415749" indent="-207874" lvl="1">
              <a:lnSpc>
                <a:spcPts val="2695"/>
              </a:lnSpc>
              <a:buFont typeface="Arial"/>
              <a:buChar char="•"/>
            </a:pPr>
            <a:r>
              <a:rPr lang="en-US" b="true" sz="1925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Satisfaction environnement : montre le niveau de bien-être au travail selon le sondage interne</a:t>
            </a:r>
          </a:p>
          <a:p>
            <a:pPr algn="l">
              <a:lnSpc>
                <a:spcPts val="2695"/>
              </a:lnSpc>
            </a:pPr>
          </a:p>
          <a:p>
            <a:pPr algn="l">
              <a:lnSpc>
                <a:spcPts val="2695"/>
              </a:lnSpc>
            </a:pPr>
            <a:r>
              <a:rPr lang="en-US" sz="1925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L’obj</a:t>
            </a:r>
            <a:r>
              <a:rPr lang="en-US" sz="1925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ectif est d’identifier d’éventuelles tendances </a:t>
            </a:r>
          </a:p>
          <a:p>
            <a:pPr algn="l">
              <a:lnSpc>
                <a:spcPts val="2695"/>
              </a:lnSpc>
            </a:pPr>
          </a:p>
          <a:p>
            <a:pPr algn="l">
              <a:lnSpc>
                <a:spcPts val="2695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4679479" y="971550"/>
            <a:ext cx="13072540" cy="11048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77"/>
              </a:lnSpc>
            </a:pPr>
            <a:r>
              <a:rPr lang="en-US" sz="3198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Distrib</a:t>
            </a:r>
            <a:r>
              <a:rPr lang="en-US" sz="3198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ution des variables clés : </a:t>
            </a:r>
          </a:p>
          <a:p>
            <a:pPr algn="ctr">
              <a:lnSpc>
                <a:spcPts val="4477"/>
              </a:lnSpc>
            </a:pPr>
            <a:r>
              <a:rPr lang="en-US" sz="3198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ancienneté, note d’évaluation, satisfaction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5290985" y="2116715"/>
            <a:ext cx="6253758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0"/>
              </a:lnSpc>
            </a:pPr>
            <a:r>
              <a:rPr lang="en-US" sz="2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Sélection des variables clés existantes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DAG3pG3LN5A</dc:identifier>
  <dcterms:modified xsi:type="dcterms:W3CDTF">2011-08-01T06:04:30Z</dcterms:modified>
  <cp:revision>1</cp:revision>
  <dc:title>Beige and Black Minimalist Project Deck Presentation</dc:title>
</cp:coreProperties>
</file>

<file path=docProps/thumbnail.jpeg>
</file>